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22" r:id="rId3"/>
    <p:sldId id="341" r:id="rId4"/>
    <p:sldId id="321" r:id="rId5"/>
    <p:sldId id="326" r:id="rId6"/>
    <p:sldId id="327" r:id="rId7"/>
    <p:sldId id="328" r:id="rId8"/>
    <p:sldId id="356" r:id="rId9"/>
    <p:sldId id="357" r:id="rId10"/>
    <p:sldId id="358" r:id="rId11"/>
    <p:sldId id="373" r:id="rId12"/>
    <p:sldId id="362" r:id="rId13"/>
    <p:sldId id="359" r:id="rId14"/>
    <p:sldId id="360" r:id="rId15"/>
    <p:sldId id="361" r:id="rId16"/>
    <p:sldId id="329" r:id="rId17"/>
    <p:sldId id="330" r:id="rId18"/>
    <p:sldId id="331" r:id="rId19"/>
    <p:sldId id="336" r:id="rId20"/>
    <p:sldId id="334" r:id="rId21"/>
    <p:sldId id="335" r:id="rId22"/>
    <p:sldId id="274" r:id="rId23"/>
    <p:sldId id="310" r:id="rId24"/>
    <p:sldId id="338" r:id="rId25"/>
    <p:sldId id="257" r:id="rId26"/>
    <p:sldId id="296" r:id="rId27"/>
    <p:sldId id="312" r:id="rId28"/>
    <p:sldId id="269" r:id="rId29"/>
    <p:sldId id="349" r:id="rId30"/>
    <p:sldId id="350" r:id="rId31"/>
    <p:sldId id="351" r:id="rId32"/>
    <p:sldId id="352" r:id="rId33"/>
    <p:sldId id="367" r:id="rId34"/>
    <p:sldId id="261" r:id="rId35"/>
    <p:sldId id="339" r:id="rId36"/>
    <p:sldId id="347" r:id="rId37"/>
    <p:sldId id="344" r:id="rId38"/>
    <p:sldId id="305" r:id="rId39"/>
    <p:sldId id="320" r:id="rId40"/>
    <p:sldId id="355" r:id="rId41"/>
    <p:sldId id="340" r:id="rId42"/>
    <p:sldId id="342" r:id="rId43"/>
    <p:sldId id="295" r:id="rId44"/>
    <p:sldId id="366" r:id="rId45"/>
    <p:sldId id="354" r:id="rId46"/>
    <p:sldId id="368" r:id="rId47"/>
    <p:sldId id="348" r:id="rId48"/>
    <p:sldId id="365" r:id="rId49"/>
    <p:sldId id="363" r:id="rId50"/>
    <p:sldId id="364" r:id="rId51"/>
    <p:sldId id="369" r:id="rId52"/>
    <p:sldId id="370" r:id="rId53"/>
    <p:sldId id="371" r:id="rId54"/>
    <p:sldId id="372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830" autoAdjust="0"/>
  </p:normalViewPr>
  <p:slideViewPr>
    <p:cSldViewPr snapToGrid="0" snapToObjects="1">
      <p:cViewPr>
        <p:scale>
          <a:sx n="94" d="100"/>
          <a:sy n="94" d="100"/>
        </p:scale>
        <p:origin x="-1520" y="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C528A-2840-4D44-B555-676416309C72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93057-5528-3549-89E2-97C5373A7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Fisher: ANOVA, Fisher’s exact test.</a:t>
            </a:r>
          </a:p>
          <a:p>
            <a:r>
              <a:rPr lang="en-US" dirty="0" smtClean="0"/>
              <a:t>Also credited with quote “correlation does not imply causation” – lifetime pipe smoker, he</a:t>
            </a:r>
            <a:r>
              <a:rPr lang="en-US" baseline="0" dirty="0" smtClean="0"/>
              <a:t> derided papers showing a link between smoking and cancer. </a:t>
            </a:r>
          </a:p>
          <a:p>
            <a:r>
              <a:rPr lang="en-US" baseline="0" dirty="0" smtClean="0"/>
              <a:t>Denning – quality control – statistical sampling</a:t>
            </a:r>
          </a:p>
          <a:p>
            <a:r>
              <a:rPr lang="en-US" baseline="0" dirty="0" err="1" smtClean="0"/>
              <a:t>Luhn</a:t>
            </a:r>
            <a:r>
              <a:rPr lang="en-US" baseline="0" dirty="0" smtClean="0"/>
              <a:t> – indexing, IR principles – use text and data to inform Business Decisions</a:t>
            </a:r>
          </a:p>
          <a:p>
            <a:r>
              <a:rPr lang="en-US" baseline="0" dirty="0" err="1" smtClean="0"/>
              <a:t>Tukey</a:t>
            </a:r>
            <a:r>
              <a:rPr lang="en-US" baseline="0" dirty="0" smtClean="0"/>
              <a:t> – exploratory data </a:t>
            </a:r>
            <a:r>
              <a:rPr lang="en-US" baseline="0" dirty="0" err="1" smtClean="0"/>
              <a:t>analsysi</a:t>
            </a:r>
            <a:r>
              <a:rPr lang="en-US" baseline="0" dirty="0" smtClean="0"/>
              <a:t> – led to S, S+ and R</a:t>
            </a:r>
          </a:p>
          <a:p>
            <a:r>
              <a:rPr lang="en-US" baseline="0" dirty="0" smtClean="0"/>
              <a:t>Howard </a:t>
            </a:r>
            <a:r>
              <a:rPr lang="en-US" baseline="0" dirty="0" err="1" smtClean="0"/>
              <a:t>Dresner</a:t>
            </a:r>
            <a:r>
              <a:rPr lang="en-US" baseline="0" dirty="0" smtClean="0"/>
              <a:t> – modern proponent of BI</a:t>
            </a:r>
          </a:p>
          <a:p>
            <a:r>
              <a:rPr lang="en-US" baseline="0" dirty="0" smtClean="0"/>
              <a:t>Tom Mitchell’s ML book – still a best-seller</a:t>
            </a:r>
          </a:p>
          <a:p>
            <a:r>
              <a:rPr lang="en-US" baseline="0" dirty="0" smtClean="0"/>
              <a:t>Fourth Paradigm – data driven science – inspired by Jim Gray’s work. </a:t>
            </a:r>
          </a:p>
          <a:p>
            <a:r>
              <a:rPr lang="en-US" baseline="0" dirty="0" smtClean="0"/>
              <a:t>Peter </a:t>
            </a:r>
            <a:r>
              <a:rPr lang="en-US" baseline="0" dirty="0" err="1" smtClean="0"/>
              <a:t>Norvig</a:t>
            </a:r>
            <a:r>
              <a:rPr lang="en-US" baseline="0" dirty="0" smtClean="0"/>
              <a:t> – simple models + lots of data &gt; complex models</a:t>
            </a:r>
          </a:p>
          <a:p>
            <a:r>
              <a:rPr lang="en-US" baseline="0" dirty="0" smtClean="0"/>
              <a:t>Data Deluge – exponential growth in data volume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94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8B5E9-861A-48F2-98B9-CF86C76136C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79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4" y="0"/>
            <a:ext cx="2971800" cy="457200"/>
          </a:xfrm>
          <a:prstGeom prst="rect">
            <a:avLst/>
          </a:prstGeom>
        </p:spPr>
        <p:txBody>
          <a:bodyPr lIns="96659" tIns="48330" rIns="96659" bIns="48330"/>
          <a:lstStyle/>
          <a:p>
            <a:pPr>
              <a:defRPr/>
            </a:pPr>
            <a:fld id="{CA355248-639E-EA40-96B7-5B77A4656480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9/3/14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8685213"/>
            <a:ext cx="2971800" cy="457200"/>
          </a:xfrm>
          <a:prstGeom prst="rect">
            <a:avLst/>
          </a:prstGeom>
        </p:spPr>
        <p:txBody>
          <a:bodyPr lIns="96659" tIns="48330" rIns="96659" bIns="48330"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AMPLab Overview - franklin@cs.berkeley.edu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04D02C-FD10-984D-B3FC-F904D9D4AA1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24000 sq.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m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housing 400 containers</a:t>
            </a:r>
          </a:p>
          <a:p>
            <a:pPr lvl="1"/>
            <a:r>
              <a:rPr lang="en-US" dirty="0" smtClean="0"/>
              <a:t>Each container contains 2500 servers</a:t>
            </a:r>
          </a:p>
          <a:p>
            <a:pPr lvl="1"/>
            <a:r>
              <a:rPr lang="en-US" dirty="0" smtClean="0"/>
              <a:t>Integrated computing, networking, power, cooling systems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300 MW supplied from two power substations situated on opposite sides of the datacenter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Dual water-based cooling systems circulate cold water to containers, eliminating need for air conditioned rooms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Truviso Proprietary and Confidential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7084594-E55A-9844-8019-F12F6AF8C370}" type="datetime1">
              <a:rPr lang="en-US" smtClean="0"/>
              <a:pPr/>
              <a:t>9/3/14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771-44C1-7848-9A49-5D469A237CB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Drew Conway’s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14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51A3AD-DCFB-B345-A190-74528F6C7314}" type="slidenum">
              <a:rPr lang="en-US"/>
              <a:pPr/>
              <a:t>28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Key-Value stores (</a:t>
            </a:r>
            <a:r>
              <a:rPr lang="en-US" dirty="0" err="1" smtClean="0"/>
              <a:t>Riak</a:t>
            </a:r>
            <a:r>
              <a:rPr lang="en-US" dirty="0" smtClean="0"/>
              <a:t>, </a:t>
            </a:r>
            <a:r>
              <a:rPr lang="en-US" dirty="0" err="1" smtClean="0"/>
              <a:t>Memcached</a:t>
            </a:r>
            <a:r>
              <a:rPr lang="en-US" dirty="0" smtClean="0"/>
              <a:t>), DHTs,</a:t>
            </a:r>
          </a:p>
          <a:p>
            <a:r>
              <a:rPr lang="en-US" dirty="0" smtClean="0"/>
              <a:t>Tuple</a:t>
            </a:r>
            <a:r>
              <a:rPr lang="en-US" baseline="0" dirty="0" smtClean="0"/>
              <a:t> space (River), Document store (Mongo, Couch),</a:t>
            </a:r>
          </a:p>
          <a:p>
            <a:r>
              <a:rPr lang="en-US" baseline="0" dirty="0" smtClean="0"/>
              <a:t>Column stores (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, Cassandra)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51A3AD-DCFB-B345-A190-74528F6C7314}" type="slidenum">
              <a:rPr lang="en-US"/>
              <a:pPr/>
              <a:t>29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Querying the future:</a:t>
            </a:r>
          </a:p>
          <a:p>
            <a:r>
              <a:rPr lang="en-US" dirty="0" smtClean="0"/>
              <a:t>What happens if I show this ad? </a:t>
            </a:r>
          </a:p>
          <a:p>
            <a:r>
              <a:rPr lang="en-US" dirty="0" smtClean="0"/>
              <a:t>Or recommend this product?</a:t>
            </a:r>
          </a:p>
          <a:p>
            <a:r>
              <a:rPr lang="en-US" dirty="0" smtClean="0"/>
              <a:t>Or filter this email?</a:t>
            </a:r>
          </a:p>
          <a:p>
            <a:r>
              <a:rPr lang="en-US" dirty="0" smtClean="0"/>
              <a:t>Microsoft lost an estimated</a:t>
            </a:r>
            <a:r>
              <a:rPr lang="en-US" baseline="0" dirty="0" smtClean="0"/>
              <a:t> $1.7B on Surface computers (past) but what do they expect to make in future?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51A3AD-DCFB-B345-A190-74528F6C7314}" type="slidenum">
              <a:rPr lang="en-US"/>
              <a:pPr/>
              <a:t>30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ACID</a:t>
            </a:r>
            <a:r>
              <a:rPr lang="en-US" baseline="0" dirty="0" smtClean="0"/>
              <a:t> = Atomicity, Consistency, Isolation and Durability</a:t>
            </a:r>
          </a:p>
          <a:p>
            <a:r>
              <a:rPr lang="en-US" baseline="0" dirty="0" smtClean="0"/>
              <a:t>CAP = Consistency, Availability, Partition Tolerance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51A3AD-DCFB-B345-A190-74528F6C7314}" type="slidenum">
              <a:rPr lang="en-US"/>
              <a:pPr/>
              <a:t>31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CASP</a:t>
            </a:r>
            <a:r>
              <a:rPr lang="en-US" b="1" baseline="0" dirty="0" smtClean="0"/>
              <a:t> - </a:t>
            </a:r>
            <a:r>
              <a:rPr lang="en-US" b="1" dirty="0" smtClean="0"/>
              <a:t>Critical Assessment of protein Structure Prediction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51A3AD-DCFB-B345-A190-74528F6C7314}" type="slidenum">
              <a:rPr lang="en-US"/>
              <a:pPr/>
              <a:t>32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CASP</a:t>
            </a:r>
            <a:r>
              <a:rPr lang="en-US" b="1" baseline="0" dirty="0" smtClean="0"/>
              <a:t> - </a:t>
            </a:r>
            <a:r>
              <a:rPr lang="en-US" b="1" dirty="0" smtClean="0"/>
              <a:t>Critical Assessment of protein Structure Prediction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51A3AD-DCFB-B345-A190-74528F6C7314}" type="slidenum">
              <a:rPr lang="en-US"/>
              <a:pPr/>
              <a:t>33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CASP</a:t>
            </a:r>
            <a:r>
              <a:rPr lang="en-US" b="1" baseline="0" dirty="0" smtClean="0"/>
              <a:t> - </a:t>
            </a:r>
            <a:r>
              <a:rPr lang="en-US" b="1" dirty="0" smtClean="0"/>
              <a:t>Critical Assessment of protein Structure Prediction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5F3A797-9821-4ED5-836A-C20E03A3E3EC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0563"/>
            <a:ext cx="4554538" cy="34163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Google’s search tool name before Google </a:t>
            </a:r>
          </a:p>
          <a:p>
            <a:pPr eaLnBrk="1" hangingPunct="1"/>
            <a:endParaRPr lang="en-US" dirty="0" smtClean="0">
              <a:latin typeface="Arial" pitchFamily="34" charset="0"/>
            </a:endParaRPr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0DF93-A315-754C-9383-A8BB74A0BD7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93057-5528-3549-89E2-97C5373A79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2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06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22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Quote from paper “I’d rather the data go away</a:t>
            </a:r>
            <a:r>
              <a:rPr lang="en-US" baseline="0" dirty="0" smtClean="0"/>
              <a:t> than be wrong and not know”</a:t>
            </a:r>
          </a:p>
          <a:p>
            <a:r>
              <a:rPr lang="en-US" baseline="0" dirty="0" smtClean="0"/>
              <a:t>Assumptions not communicated: transformations not documented.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CE01B-9CC7-41BF-A9F0-49896738A9A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0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56E49F24-BCD7-4F3A-B1DE-5BE79BB2D22D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FFA9606A-3306-4DBE-8C9C-A76A03637554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24000 sq. </a:t>
            </a:r>
            <a:r>
              <a:rPr lang="en-US" dirty="0" err="1" smtClean="0">
                <a:ea typeface="ＭＳ Ｐゴシック" charset="-128"/>
                <a:cs typeface="ＭＳ Ｐゴシック" charset="-128"/>
              </a:rPr>
              <a:t>m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housing 400 containers</a:t>
            </a:r>
          </a:p>
          <a:p>
            <a:pPr lvl="1"/>
            <a:r>
              <a:rPr lang="en-US" dirty="0" smtClean="0"/>
              <a:t>Each container contains 2500 servers</a:t>
            </a:r>
          </a:p>
          <a:p>
            <a:pPr lvl="1"/>
            <a:r>
              <a:rPr lang="en-US" dirty="0" smtClean="0"/>
              <a:t>Integrated computing, networking, power, cooling systems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300 MW supplied from two power substations situated on opposite sides of the datacenter</a:t>
            </a:r>
          </a:p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Dual water-based cooling systems circulate cold water to containers, eliminating need for air conditioned rooms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Truviso Proprietary and Confidential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7084594-E55A-9844-8019-F12F6AF8C370}" type="datetime1">
              <a:rPr lang="en-US" smtClean="0"/>
              <a:pPr/>
              <a:t>9/3/14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D7771-44C1-7848-9A49-5D469A237CB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FFA9606A-3306-4DBE-8C9C-A76A03637554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Attributed to Bill</a:t>
            </a:r>
            <a:r>
              <a:rPr lang="en-US" baseline="0" dirty="0" smtClean="0">
                <a:latin typeface="Arial" pitchFamily="34" charset="0"/>
              </a:rPr>
              <a:t> Gross, </a:t>
            </a:r>
            <a:r>
              <a:rPr lang="en-US" baseline="0" dirty="0" err="1" smtClean="0">
                <a:latin typeface="Arial" pitchFamily="34" charset="0"/>
              </a:rPr>
              <a:t>Idealabs</a:t>
            </a:r>
            <a:endParaRPr lang="en-US" baseline="0" dirty="0" smtClean="0">
              <a:latin typeface="Arial" pitchFamily="34" charset="0"/>
            </a:endParaRPr>
          </a:p>
          <a:p>
            <a:pPr eaLnBrk="1" hangingPunct="1"/>
            <a:r>
              <a:rPr lang="en-US" baseline="0" dirty="0" smtClean="0">
                <a:latin typeface="Arial" pitchFamily="34" charset="0"/>
              </a:rPr>
              <a:t>Pasadena – ultra-efficient cares, solar power, </a:t>
            </a:r>
            <a:r>
              <a:rPr lang="en-US" baseline="0" dirty="0" err="1" smtClean="0">
                <a:latin typeface="Arial" pitchFamily="34" charset="0"/>
              </a:rPr>
              <a:t>citysearch</a:t>
            </a:r>
            <a:endParaRPr lang="en-US" dirty="0" smtClean="0">
              <a:latin typeface="Arial" pitchFamily="34" charset="0"/>
            </a:endParaRPr>
          </a:p>
          <a:p>
            <a:pPr eaLnBrk="1" hangingPunct="1"/>
            <a:r>
              <a:rPr lang="en-US" dirty="0" smtClean="0">
                <a:latin typeface="Arial" pitchFamily="34" charset="0"/>
              </a:rPr>
              <a:t>The</a:t>
            </a:r>
            <a:r>
              <a:rPr lang="en-US" baseline="0" dirty="0" smtClean="0">
                <a:latin typeface="Arial" pitchFamily="34" charset="0"/>
              </a:rPr>
              <a:t> web is all-of-a-sudden a real revenue-generator</a:t>
            </a:r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FFA9606A-3306-4DBE-8C9C-A76A03637554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err="1" smtClean="0">
                <a:latin typeface="Arial" pitchFamily="34" charset="0"/>
              </a:rPr>
              <a:t>Adsense</a:t>
            </a:r>
            <a:r>
              <a:rPr lang="en-US" baseline="0" dirty="0" smtClean="0">
                <a:latin typeface="Arial" pitchFamily="34" charset="0"/>
              </a:rPr>
              <a:t> + </a:t>
            </a:r>
            <a:r>
              <a:rPr lang="en-US" baseline="0" dirty="0" err="1" smtClean="0">
                <a:latin typeface="Arial" pitchFamily="34" charset="0"/>
              </a:rPr>
              <a:t>Adwords</a:t>
            </a:r>
            <a:endParaRPr lang="en-US" dirty="0" smtClean="0">
              <a:latin typeface="Arial" pitchFamily="34" charset="0"/>
            </a:endParaRPr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FFA9606A-3306-4DBE-8C9C-A76A03637554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Wordstream.com graphic</a:t>
            </a:r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eaLnBrk="1" hangingPunct="1">
              <a:defRPr/>
            </a:pPr>
            <a:fld id="{FFA9606A-3306-4DBE-8C9C-A76A03637554}" type="slidenum">
              <a:rPr lang="en-US" smtClean="0">
                <a:latin typeface="Arial" pitchFamily="34" charset="0"/>
              </a:rPr>
              <a:pPr eaLnBrk="1" hangingPunct="1">
                <a:defRPr/>
              </a:pPr>
              <a:t>15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Behavioral</a:t>
            </a:r>
            <a:r>
              <a:rPr lang="en-US" baseline="0" dirty="0" smtClean="0">
                <a:latin typeface="Arial" pitchFamily="34" charset="0"/>
              </a:rPr>
              <a:t> targeting – not the most sexy application of data mining, but probably the most important economically, and has been driving a lot of development of Big Data tools. </a:t>
            </a:r>
            <a:endParaRPr lang="en-US" dirty="0" smtClean="0">
              <a:latin typeface="Arial" pitchFamily="34" charset="0"/>
            </a:endParaRPr>
          </a:p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5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2638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0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6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0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1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2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7BA4D-BDFF-F24E-907E-043511FE760B}" type="datetimeFigureOut">
              <a:rPr lang="en-US" smtClean="0"/>
              <a:t>9/3/14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eg"/><Relationship Id="rId9" Type="http://schemas.openxmlformats.org/officeDocument/2006/relationships/image" Target="../media/image40.png"/><Relationship Id="rId10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jpeg"/><Relationship Id="rId8" Type="http://schemas.openxmlformats.org/officeDocument/2006/relationships/image" Target="../media/image48.jpe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hyperlink" Target="http://en.wikipedia.org/wiki/Business_analysi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jpe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jp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firstname.lastname@berkeley.edu" TargetMode="External"/><Relationship Id="rId4" Type="http://schemas.openxmlformats.org/officeDocument/2006/relationships/hyperlink" Target="mailto:firstletteroffirstnamelastname@berkeley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astname@berkeley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Data Science</a:t>
            </a:r>
            <a:br>
              <a:rPr lang="en-US" dirty="0" smtClean="0"/>
            </a:br>
            <a:r>
              <a:rPr lang="en-US" dirty="0" smtClean="0"/>
              <a:t>Lecture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CS 194 Fall 2014</a:t>
            </a:r>
          </a:p>
          <a:p>
            <a:r>
              <a:rPr lang="en-US" dirty="0" smtClean="0"/>
              <a:t>John Canny</a:t>
            </a:r>
          </a:p>
          <a:p>
            <a:r>
              <a:rPr lang="en-US" dirty="0" smtClean="0"/>
              <a:t>Including notes from Michael Franklin</a:t>
            </a:r>
          </a:p>
          <a:p>
            <a:r>
              <a:rPr lang="en-US" dirty="0" smtClean="0"/>
              <a:t>Dan Bruckner, Evan Sparks,</a:t>
            </a:r>
          </a:p>
          <a:p>
            <a:r>
              <a:rPr lang="en-US" dirty="0" err="1" smtClean="0"/>
              <a:t>Shivaram</a:t>
            </a:r>
            <a:r>
              <a:rPr lang="en-US" dirty="0" smtClean="0"/>
              <a:t> </a:t>
            </a:r>
            <a:r>
              <a:rPr lang="en-US" dirty="0" err="1" smtClean="0"/>
              <a:t>Venkataraman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8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DB size = 50 </a:t>
            </a:r>
            <a:r>
              <a:rPr lang="en-US" sz="4000" dirty="0"/>
              <a:t>b</a:t>
            </a:r>
            <a:r>
              <a:rPr lang="en-US" sz="4000" dirty="0" smtClean="0"/>
              <a:t>illion sites</a:t>
            </a:r>
          </a:p>
        </p:txBody>
      </p:sp>
      <p:sp>
        <p:nvSpPr>
          <p:cNvPr id="81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543800" cy="4906963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lvl="1" eaLnBrk="1" hangingPunct="1">
              <a:buFontTx/>
              <a:buNone/>
            </a:pPr>
            <a:endParaRPr lang="en-US" sz="1800" dirty="0" smtClean="0"/>
          </a:p>
          <a:p>
            <a:pPr lvl="1" eaLnBrk="1" hangingPunct="1">
              <a:buFontTx/>
              <a:buNone/>
            </a:pPr>
            <a:endParaRPr lang="en-US" sz="1800" dirty="0" smtClean="0"/>
          </a:p>
          <a:p>
            <a:pPr eaLnBrk="1" hangingPunct="1">
              <a:buFontTx/>
              <a:buNone/>
            </a:pPr>
            <a:endParaRPr lang="en-US" sz="2000" dirty="0" smtClean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00200"/>
            <a:ext cx="439917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76600"/>
            <a:ext cx="400778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15000" y="2362200"/>
            <a:ext cx="241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server farms</a:t>
            </a:r>
            <a:br>
              <a:rPr lang="en-US" dirty="0" smtClean="0"/>
            </a:br>
            <a:r>
              <a:rPr lang="en-US" dirty="0" smtClean="0"/>
              <a:t>2 million machines (</a:t>
            </a:r>
            <a:r>
              <a:rPr lang="en-US" dirty="0" err="1" smtClean="0"/>
              <a:t>est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Million-Server Data Center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15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5D5-D6A0-114E-846F-BA09C303B559}" type="slidenum">
              <a:rPr lang="en-US" smtClean="0"/>
              <a:pPr/>
              <a:t>11</a:t>
            </a:fld>
            <a:endParaRPr lang="en-US" smtClean="0"/>
          </a:p>
        </p:txBody>
      </p:sp>
      <p:pic>
        <p:nvPicPr>
          <p:cNvPr id="4915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350" y="1235075"/>
            <a:ext cx="9074150" cy="555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-374650" y="1176338"/>
            <a:ext cx="668338" cy="558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-222250" y="1189038"/>
            <a:ext cx="1250950" cy="141763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94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792162"/>
          </a:xfrm>
        </p:spPr>
        <p:txBody>
          <a:bodyPr/>
          <a:lstStyle/>
          <a:p>
            <a:pPr eaLnBrk="1" hangingPunct="1"/>
            <a:r>
              <a:rPr lang="en-US" sz="4000" dirty="0" smtClean="0"/>
              <a:t>1998 – sponsored search</a:t>
            </a:r>
          </a:p>
        </p:txBody>
      </p:sp>
      <p:sp>
        <p:nvSpPr>
          <p:cNvPr id="81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02254" y="1302664"/>
            <a:ext cx="7543800" cy="4906963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lvl="1" eaLnBrk="1" hangingPunct="1">
              <a:buFontTx/>
              <a:buNone/>
            </a:pPr>
            <a:endParaRPr lang="en-US" sz="1800" dirty="0" smtClean="0"/>
          </a:p>
          <a:p>
            <a:pPr lvl="1" eaLnBrk="1" hangingPunct="1">
              <a:buFontTx/>
              <a:buNone/>
            </a:pPr>
            <a:endParaRPr lang="en-US" sz="1800" dirty="0" smtClean="0"/>
          </a:p>
          <a:p>
            <a:pPr eaLnBrk="1" hangingPunct="1">
              <a:buFontTx/>
              <a:buNone/>
            </a:pPr>
            <a:endParaRPr lang="en-US" sz="2000" dirty="0" smtClean="0"/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90600"/>
            <a:ext cx="1752599" cy="164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5" b="32857"/>
          <a:stretch/>
        </p:blipFill>
        <p:spPr bwMode="auto">
          <a:xfrm>
            <a:off x="1418428" y="1811819"/>
            <a:ext cx="2298808" cy="1786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t="7127" r="22031" b="10629"/>
          <a:stretch/>
        </p:blipFill>
        <p:spPr bwMode="auto">
          <a:xfrm>
            <a:off x="2326411" y="2633036"/>
            <a:ext cx="1749287" cy="224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67832" y="5029200"/>
            <a:ext cx="106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Overture</a:t>
            </a:r>
            <a:endParaRPr lang="en-US" dirty="0"/>
          </a:p>
        </p:txBody>
      </p:sp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70" y="3436536"/>
            <a:ext cx="3200400" cy="2885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635" y="1202923"/>
            <a:ext cx="3227419" cy="1997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3600" y="6292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962400" y="4377670"/>
            <a:ext cx="914400" cy="501585"/>
          </a:xfrm>
          <a:prstGeom prst="rightArrow">
            <a:avLst/>
          </a:prstGeom>
          <a:ln w="12700"/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962400" y="2533338"/>
            <a:ext cx="914400" cy="514662"/>
          </a:xfrm>
          <a:prstGeom prst="rightArrow">
            <a:avLst/>
          </a:prstGeom>
          <a:ln w="12700"/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pPr eaLnBrk="1" hangingPunct="1"/>
            <a:r>
              <a:rPr lang="en-US" sz="4000" dirty="0" smtClean="0"/>
              <a:t>Sponsored 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Google revenue around $50 </a:t>
            </a:r>
            <a:r>
              <a:rPr lang="en-US" sz="2800" dirty="0" err="1" smtClean="0"/>
              <a:t>bn</a:t>
            </a:r>
            <a:r>
              <a:rPr lang="en-US" sz="2800" dirty="0"/>
              <a:t>/</a:t>
            </a:r>
            <a:r>
              <a:rPr lang="en-US" sz="2800" dirty="0" smtClean="0"/>
              <a:t>year from marketing, 97% of the companies revenue. </a:t>
            </a:r>
          </a:p>
          <a:p>
            <a:endParaRPr lang="en-US" sz="2800" dirty="0" smtClean="0"/>
          </a:p>
          <a:p>
            <a:r>
              <a:rPr lang="en-US" sz="2800" dirty="0" smtClean="0"/>
              <a:t>Sponsored search uses an auction – a pure competition for marketers trying to win access to consumers. </a:t>
            </a:r>
          </a:p>
          <a:p>
            <a:endParaRPr lang="en-US" sz="2800" dirty="0" smtClean="0"/>
          </a:p>
          <a:p>
            <a:r>
              <a:rPr lang="en-US" sz="2800" dirty="0" smtClean="0"/>
              <a:t>In other words, a competition for </a:t>
            </a:r>
            <a:r>
              <a:rPr lang="en-US" sz="2800" b="1" dirty="0" smtClean="0">
                <a:solidFill>
                  <a:schemeClr val="accent2"/>
                </a:solidFill>
              </a:rPr>
              <a:t>models</a:t>
            </a:r>
            <a:r>
              <a:rPr lang="en-US" sz="2800" dirty="0" smtClean="0"/>
              <a:t> of consumers – their likelihood of responding to the ad – and of determining the right bid for the item.</a:t>
            </a:r>
          </a:p>
          <a:p>
            <a:endParaRPr lang="en-US" sz="2800" dirty="0" smtClean="0"/>
          </a:p>
          <a:p>
            <a:r>
              <a:rPr lang="en-US" sz="2800" dirty="0" smtClean="0"/>
              <a:t>There are around 30 billion search requests a month. Perhaps a </a:t>
            </a:r>
            <a:r>
              <a:rPr lang="en-US" sz="2800" b="1" dirty="0" smtClean="0">
                <a:solidFill>
                  <a:schemeClr val="accent2"/>
                </a:solidFill>
              </a:rPr>
              <a:t>trillion events </a:t>
            </a:r>
            <a:r>
              <a:rPr lang="en-US" sz="2800" dirty="0" smtClean="0"/>
              <a:t>of history between search providers.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88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792162"/>
          </a:xfrm>
        </p:spPr>
        <p:txBody>
          <a:bodyPr/>
          <a:lstStyle/>
          <a:p>
            <a:pPr eaLnBrk="1" hangingPunct="1"/>
            <a:r>
              <a:rPr lang="en-US" sz="4000" dirty="0" smtClean="0"/>
              <a:t>Sponsored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" t="28659" r="-1538" b="-10576"/>
          <a:stretch/>
        </p:blipFill>
        <p:spPr bwMode="auto">
          <a:xfrm>
            <a:off x="-30480" y="15240"/>
            <a:ext cx="9286875" cy="1629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18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8438"/>
            <a:ext cx="8229600" cy="792162"/>
          </a:xfrm>
        </p:spPr>
        <p:txBody>
          <a:bodyPr/>
          <a:lstStyle/>
          <a:p>
            <a:pPr eaLnBrk="1" hangingPunct="1"/>
            <a:r>
              <a:rPr lang="en-US" sz="4000" dirty="0"/>
              <a:t>S</a:t>
            </a:r>
            <a:r>
              <a:rPr lang="en-US" sz="4000" dirty="0" smtClean="0"/>
              <a:t>ponsored search</a:t>
            </a:r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319088"/>
            <a:ext cx="7648575" cy="621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7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Makes Everything Clearer?</a:t>
            </a:r>
            <a:endParaRPr lang="en-US" dirty="0"/>
          </a:p>
        </p:txBody>
      </p:sp>
      <p:pic>
        <p:nvPicPr>
          <p:cNvPr id="5" name="Content Placeholder 4" descr="Screen Shot 2014-01-27 at 3.51.0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74" b="-5574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593185" y="5544494"/>
            <a:ext cx="4273981" cy="190130"/>
          </a:xfrm>
          <a:prstGeom prst="rect">
            <a:avLst/>
          </a:prstGeom>
          <a:solidFill>
            <a:srgbClr val="FFFF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32058" y="5354369"/>
            <a:ext cx="4273981" cy="190130"/>
          </a:xfrm>
          <a:prstGeom prst="rect">
            <a:avLst/>
          </a:prstGeom>
          <a:solidFill>
            <a:srgbClr val="FFFF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Makes Everything Clearer</a:t>
            </a:r>
            <a:endParaRPr lang="en-US" dirty="0"/>
          </a:p>
        </p:txBody>
      </p:sp>
      <p:pic>
        <p:nvPicPr>
          <p:cNvPr id="4" name="Content Placeholder 3" descr="Screen Shot 2014-01-27 at 3.56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" b="4838"/>
          <a:stretch>
            <a:fillRect/>
          </a:stretch>
        </p:blipFill>
        <p:spPr>
          <a:xfrm>
            <a:off x="83255" y="3318978"/>
            <a:ext cx="5982148" cy="3289951"/>
          </a:xfrm>
        </p:spPr>
      </p:pic>
      <p:sp>
        <p:nvSpPr>
          <p:cNvPr id="6" name="TextBox 5"/>
          <p:cNvSpPr txBox="1"/>
          <p:nvPr/>
        </p:nvSpPr>
        <p:spPr>
          <a:xfrm>
            <a:off x="1650274" y="2464089"/>
            <a:ext cx="142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Searches for “MySpace”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973636" y="1619908"/>
            <a:ext cx="3850956" cy="4152334"/>
            <a:chOff x="4973636" y="1619908"/>
            <a:chExt cx="3850956" cy="4152334"/>
          </a:xfrm>
        </p:grpSpPr>
        <p:pic>
          <p:nvPicPr>
            <p:cNvPr id="5" name="Picture 4" descr="Screen Shot 2014-01-27 at 3.57.0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636" y="1619908"/>
              <a:ext cx="3850956" cy="35060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236359" y="5125911"/>
              <a:ext cx="1429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Searches for “Facebook”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444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Makes Everything Clearer</a:t>
            </a:r>
            <a:endParaRPr lang="en-US" dirty="0"/>
          </a:p>
        </p:txBody>
      </p:sp>
      <p:pic>
        <p:nvPicPr>
          <p:cNvPr id="5" name="Content Placeholder 4" descr="Screen Shot 2014-01-27 at 4.01.2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69" r="-27269"/>
          <a:stretch>
            <a:fillRect/>
          </a:stretch>
        </p:blipFill>
        <p:spPr>
          <a:xfrm>
            <a:off x="-1048580" y="1699067"/>
            <a:ext cx="8166812" cy="4525963"/>
          </a:xfrm>
        </p:spPr>
      </p:pic>
      <p:grpSp>
        <p:nvGrpSpPr>
          <p:cNvPr id="9" name="Group 8"/>
          <p:cNvGrpSpPr/>
          <p:nvPr/>
        </p:nvGrpSpPr>
        <p:grpSpPr>
          <a:xfrm>
            <a:off x="5718924" y="1261746"/>
            <a:ext cx="3255925" cy="4278815"/>
            <a:chOff x="5718924" y="1261746"/>
            <a:chExt cx="3255925" cy="4278815"/>
          </a:xfrm>
        </p:grpSpPr>
        <p:sp>
          <p:nvSpPr>
            <p:cNvPr id="6" name="TextBox 5"/>
            <p:cNvSpPr txBox="1"/>
            <p:nvPr/>
          </p:nvSpPr>
          <p:spPr>
            <a:xfrm>
              <a:off x="5859611" y="3232237"/>
              <a:ext cx="2750197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and based on Princeton</a:t>
              </a:r>
            </a:p>
            <a:p>
              <a:r>
                <a:rPr lang="en-US" dirty="0" smtClean="0"/>
                <a:t>search trends:</a:t>
              </a:r>
            </a:p>
            <a:p>
              <a:endParaRPr lang="en-US" dirty="0"/>
            </a:p>
            <a:p>
              <a:r>
                <a:rPr lang="en-US" dirty="0" smtClean="0"/>
                <a:t>“This trend suggests that </a:t>
              </a:r>
            </a:p>
            <a:p>
              <a:r>
                <a:rPr lang="en-US" dirty="0" smtClean="0"/>
                <a:t>Princeton will have only </a:t>
              </a:r>
            </a:p>
            <a:p>
              <a:r>
                <a:rPr lang="en-US" dirty="0" smtClean="0"/>
                <a:t>half its current enrollment </a:t>
              </a:r>
            </a:p>
            <a:p>
              <a:r>
                <a:rPr lang="en-US" dirty="0" smtClean="0"/>
                <a:t>by 2018, and by 2021 it will</a:t>
              </a:r>
            </a:p>
            <a:p>
              <a:r>
                <a:rPr lang="en-US" dirty="0" smtClean="0"/>
                <a:t>have no students at all,…</a:t>
              </a:r>
              <a:endParaRPr lang="en-US" dirty="0"/>
            </a:p>
          </p:txBody>
        </p:sp>
        <p:pic>
          <p:nvPicPr>
            <p:cNvPr id="7" name="Picture 6" descr="Screen Shot 2014-01-27 at 4.04.0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924" y="1261746"/>
              <a:ext cx="3255925" cy="201362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4483830" y="61327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techcrunch.com</a:t>
            </a:r>
            <a:r>
              <a:rPr lang="en-US" dirty="0" smtClean="0"/>
              <a:t>/2014/01/23/</a:t>
            </a:r>
            <a:r>
              <a:rPr lang="en-US" dirty="0" err="1" smtClean="0"/>
              <a:t>facebook</a:t>
            </a:r>
            <a:r>
              <a:rPr lang="en-US" dirty="0" smtClean="0"/>
              <a:t>-losing-users-</a:t>
            </a:r>
            <a:r>
              <a:rPr lang="en-US" dirty="0" err="1" smtClean="0"/>
              <a:t>princeton</a:t>
            </a:r>
            <a:r>
              <a:rPr lang="en-US" dirty="0" smtClean="0"/>
              <a:t>-losing-credibility/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1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933"/>
            <a:ext cx="8229600" cy="6949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“Big Data”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5214" y="969630"/>
            <a:ext cx="3240658" cy="26959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821563" y="969628"/>
            <a:ext cx="3240658" cy="26959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875214" y="3902014"/>
            <a:ext cx="3240658" cy="26959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821563" y="3902013"/>
            <a:ext cx="3240658" cy="26959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17" y="1472010"/>
            <a:ext cx="1235046" cy="169113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99863" y="1438809"/>
            <a:ext cx="4570809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Every:</a:t>
            </a:r>
          </a:p>
          <a:p>
            <a:r>
              <a:rPr lang="en-US" sz="1400" dirty="0">
                <a:solidFill>
                  <a:schemeClr val="bg1"/>
                </a:solidFill>
              </a:rPr>
              <a:t>Click</a:t>
            </a:r>
          </a:p>
          <a:p>
            <a:r>
              <a:rPr lang="en-US" sz="1400" dirty="0">
                <a:solidFill>
                  <a:schemeClr val="bg1"/>
                </a:solidFill>
              </a:rPr>
              <a:t>Ad impression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Billing </a:t>
            </a:r>
            <a:r>
              <a:rPr lang="en-US" sz="1400" dirty="0">
                <a:solidFill>
                  <a:schemeClr val="bg1"/>
                </a:solidFill>
              </a:rPr>
              <a:t>event</a:t>
            </a:r>
          </a:p>
          <a:p>
            <a:r>
              <a:rPr lang="en-US" sz="1400" dirty="0">
                <a:solidFill>
                  <a:schemeClr val="bg1"/>
                </a:solidFill>
              </a:rPr>
              <a:t>Fast Forward, pause,…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Server request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Transaction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Network message</a:t>
            </a:r>
          </a:p>
          <a:p>
            <a:r>
              <a:rPr lang="en-US" sz="1400" dirty="0">
                <a:solidFill>
                  <a:schemeClr val="bg1"/>
                </a:solidFill>
              </a:rPr>
              <a:t>Fault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21563" y="995904"/>
            <a:ext cx="3240658" cy="615414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User Generated (Web &amp; Mobile)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11" name="Picture 10" descr="lik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963" y="1820305"/>
            <a:ext cx="533400" cy="324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899" y="1680451"/>
            <a:ext cx="508000" cy="505473"/>
          </a:xfrm>
          <a:prstGeom prst="rect">
            <a:avLst/>
          </a:prstGeom>
        </p:spPr>
      </p:pic>
      <p:pic>
        <p:nvPicPr>
          <p:cNvPr id="13" name="Picture 12" descr="twe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72" y="1820305"/>
            <a:ext cx="368300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5000" y="1684569"/>
            <a:ext cx="508000" cy="50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38808" y="1938569"/>
            <a:ext cx="421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…..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25679" y="2375916"/>
            <a:ext cx="503932" cy="1255538"/>
          </a:xfrm>
          <a:prstGeom prst="rect">
            <a:avLst/>
          </a:prstGeom>
        </p:spPr>
      </p:pic>
      <p:pic>
        <p:nvPicPr>
          <p:cNvPr id="17" name="Picture 16" descr="5203824-busy-teenage-girl-text-messaging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4271" y="2317580"/>
            <a:ext cx="812800" cy="12192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875213" y="3901022"/>
            <a:ext cx="3240659" cy="477569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Internet of Things / </a:t>
            </a:r>
            <a:r>
              <a:rPr lang="en-US" sz="2000" b="1" dirty="0" err="1" smtClean="0">
                <a:solidFill>
                  <a:srgbClr val="FFFF00"/>
                </a:solidFill>
              </a:rPr>
              <a:t>M2M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812" y="4520485"/>
            <a:ext cx="1991807" cy="184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834526" y="3902014"/>
            <a:ext cx="3227695" cy="477569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Health/Scientific Computing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21" name="Picture 20" descr="costofsequencing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0200" y="4525427"/>
            <a:ext cx="2154605" cy="1875373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875214" y="762000"/>
            <a:ext cx="3240658" cy="615414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It’s All Happening On-line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6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Science – Why all the excitement?</a:t>
            </a:r>
          </a:p>
          <a:p>
            <a:pPr lvl="1"/>
            <a:r>
              <a:rPr lang="en-US" dirty="0" smtClean="0"/>
              <a:t>examples </a:t>
            </a:r>
          </a:p>
          <a:p>
            <a:r>
              <a:rPr lang="en-US" dirty="0" smtClean="0"/>
              <a:t>Where does data come from</a:t>
            </a:r>
          </a:p>
          <a:p>
            <a:r>
              <a:rPr lang="en-US" dirty="0" smtClean="0"/>
              <a:t>So what is Data Science</a:t>
            </a:r>
          </a:p>
          <a:p>
            <a:r>
              <a:rPr lang="en-US" dirty="0" smtClean="0"/>
              <a:t>Doing Data Science</a:t>
            </a:r>
          </a:p>
          <a:p>
            <a:r>
              <a:rPr lang="en-US" dirty="0" smtClean="0"/>
              <a:t>About the course</a:t>
            </a:r>
          </a:p>
          <a:p>
            <a:pPr lvl="1"/>
            <a:r>
              <a:rPr lang="en-US" dirty="0" smtClean="0"/>
              <a:t>what we’ll cover</a:t>
            </a:r>
          </a:p>
          <a:p>
            <a:pPr lvl="1"/>
            <a:r>
              <a:rPr lang="en-US" dirty="0" smtClean="0"/>
              <a:t>data science first, big data later</a:t>
            </a:r>
          </a:p>
          <a:p>
            <a:pPr lvl="1"/>
            <a:r>
              <a:rPr lang="en-US" dirty="0" smtClean="0"/>
              <a:t>requirements, workload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0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794" r="-43794"/>
          <a:stretch>
            <a:fillRect/>
          </a:stretch>
        </p:blipFill>
        <p:spPr>
          <a:xfrm>
            <a:off x="2590800" y="1600200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219200"/>
            <a:ext cx="441659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Lots of interesting data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has a graph structure: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Social networks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Communication networks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Computer Networks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Road networks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Citations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Collaborations/Relationships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…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endParaRPr lang="en-US" sz="2400" dirty="0">
              <a:solidFill>
                <a:prstClr val="black"/>
              </a:solidFill>
              <a:latin typeface="Arial" charset="0"/>
              <a:ea typeface="ＭＳ Ｐゴシック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Some of these graphs can get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quite large (e.g., Facebook</a:t>
            </a:r>
            <a:r>
              <a:rPr lang="en-US" sz="2400" baseline="300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*</a:t>
            </a: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user graph)</a:t>
            </a:r>
            <a:endParaRPr lang="en-US" sz="2400" dirty="0">
              <a:solidFill>
                <a:prstClr val="black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55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can you do with the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256424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743200" y="838200"/>
            <a:ext cx="2096611" cy="1840575"/>
            <a:chOff x="5507644" y="120295"/>
            <a:chExt cx="2819399" cy="2958212"/>
          </a:xfrm>
        </p:grpSpPr>
        <p:pic>
          <p:nvPicPr>
            <p:cNvPr id="12" name="Picture 10" descr="intensity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644" y="487706"/>
              <a:ext cx="2819399" cy="2590801"/>
            </a:xfrm>
            <a:prstGeom prst="rect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</p:spPr>
        </p:pic>
        <p:sp>
          <p:nvSpPr>
            <p:cNvPr id="13" name="TextBox 11"/>
            <p:cNvSpPr txBox="1">
              <a:spLocks noChangeArrowheads="1"/>
            </p:cNvSpPr>
            <p:nvPr/>
          </p:nvSpPr>
          <p:spPr bwMode="auto">
            <a:xfrm>
              <a:off x="6122460" y="120295"/>
              <a:ext cx="1828799" cy="49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black"/>
                </a:solidFill>
                <a:latin typeface="Arial" charset="0"/>
                <a:ea typeface="ＭＳ Ｐゴシック" charset="-128"/>
              </a:endParaRPr>
            </a:p>
          </p:txBody>
        </p:sp>
      </p:grpSp>
      <p:pic>
        <p:nvPicPr>
          <p:cNvPr id="14" name="Picture 2" descr="http://unterbahn.com/wp-content/uploads/2009/11/nasa-iphone-sensor-20091113-31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1066800"/>
            <a:ext cx="1025434" cy="1632857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5126" y="1045030"/>
            <a:ext cx="2050209" cy="1534886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04800" y="2819400"/>
            <a:ext cx="88101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Crowdsourcing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	    +  physical modeling     +   sensing    +   data assimilation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to produce:</a:t>
            </a:r>
            <a:endParaRPr lang="en-US" sz="2000" dirty="0">
              <a:solidFill>
                <a:prstClr val="black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5" name="Group 18"/>
          <p:cNvGrpSpPr/>
          <p:nvPr/>
        </p:nvGrpSpPr>
        <p:grpSpPr>
          <a:xfrm>
            <a:off x="79602" y="3581400"/>
            <a:ext cx="8890225" cy="2659566"/>
            <a:chOff x="79602" y="3581400"/>
            <a:chExt cx="8890225" cy="2659566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581400"/>
              <a:ext cx="4114800" cy="26595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pic>
          <p:nvPicPr>
            <p:cNvPr id="16" name="Picture 2" descr="C:\arcgis\seto\SFNoise\Aug182006\New Folder\Untitled6.jp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2343" y="3819147"/>
              <a:ext cx="3287484" cy="2193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02" y="3907971"/>
              <a:ext cx="1146617" cy="212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TextBox 16"/>
          <p:cNvSpPr txBox="1"/>
          <p:nvPr/>
        </p:nvSpPr>
        <p:spPr>
          <a:xfrm>
            <a:off x="990600" y="6172200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From Alex </a:t>
            </a:r>
            <a:r>
              <a:rPr lang="en-US" sz="2400" dirty="0" err="1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Bayen</a:t>
            </a:r>
            <a:r>
              <a:rPr lang="en-US" sz="2400" dirty="0" smtClean="0">
                <a:solidFill>
                  <a:prstClr val="black"/>
                </a:solidFill>
                <a:latin typeface="Arial" charset="0"/>
                <a:ea typeface="ＭＳ Ｐゴシック" charset="-128"/>
              </a:rPr>
              <a:t>, UCB</a:t>
            </a:r>
            <a:endParaRPr lang="en-US" sz="2400" dirty="0">
              <a:solidFill>
                <a:prstClr val="black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1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Million-Server Data Center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15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5D5-D6A0-114E-846F-BA09C303B559}" type="slidenum">
              <a:rPr lang="en-US" smtClean="0"/>
              <a:pPr/>
              <a:t>22</a:t>
            </a:fld>
            <a:endParaRPr lang="en-US" smtClean="0"/>
          </a:p>
        </p:txBody>
      </p:sp>
      <p:pic>
        <p:nvPicPr>
          <p:cNvPr id="4915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350" y="1235075"/>
            <a:ext cx="9074150" cy="555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-374650" y="1176338"/>
            <a:ext cx="668338" cy="558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-222250" y="1189038"/>
            <a:ext cx="1250950" cy="141763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771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Data” is so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29089"/>
            <a:ext cx="8462035" cy="534876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“… the sexy job in the next 10 years will be statisticians,” </a:t>
            </a:r>
            <a:r>
              <a:rPr lang="en-US" sz="2400" dirty="0" smtClean="0"/>
              <a:t>Hal Varian, Google Chief Economist</a:t>
            </a:r>
            <a:endParaRPr lang="en-US" dirty="0" smtClean="0"/>
          </a:p>
          <a:p>
            <a:r>
              <a:rPr lang="en-US" dirty="0" smtClean="0"/>
              <a:t>the U.S. will need 140,000-190,000 predictive analysts and 1.5 million managers/analysts by 2018. </a:t>
            </a:r>
            <a:r>
              <a:rPr lang="en-US" sz="2400" dirty="0" smtClean="0"/>
              <a:t>McKinsey Global Institute’s June 2011</a:t>
            </a:r>
          </a:p>
          <a:p>
            <a:r>
              <a:rPr lang="en-US" dirty="0" smtClean="0"/>
              <a:t>New Data Science institutes being created or repurposed – NYU, Columbia, Washington, UCB,...</a:t>
            </a:r>
          </a:p>
          <a:p>
            <a:r>
              <a:rPr lang="en-US" dirty="0" smtClean="0"/>
              <a:t>New degree programs, courses, boot-camps:</a:t>
            </a:r>
          </a:p>
          <a:p>
            <a:pPr lvl="1"/>
            <a:r>
              <a:rPr lang="en-US" dirty="0" smtClean="0"/>
              <a:t>e.g., at Berkeley: Stats, I-School, CS, Astronomy…</a:t>
            </a:r>
          </a:p>
          <a:p>
            <a:pPr lvl="1"/>
            <a:r>
              <a:rPr lang="en-US" dirty="0" smtClean="0"/>
              <a:t>One proposal (elsewhere) for an MS in          “Big Data Science”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5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SciENCE</a:t>
            </a:r>
            <a:r>
              <a:rPr lang="en-US" dirty="0" smtClean="0"/>
              <a:t> – What IS IT?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Science” an Emerging Field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4E3769-6E8E-0B43-B2B3-0339C1EF960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33679"/>
            <a:ext cx="4144305" cy="48217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6959" y="6062990"/>
            <a:ext cx="323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O’Reilly Radar report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7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54928" y="752917"/>
            <a:ext cx="3603843" cy="39510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Some recent ML Competitions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4-01-20 at 9.57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r="10153" b="3174"/>
          <a:stretch/>
        </p:blipFill>
        <p:spPr>
          <a:xfrm>
            <a:off x="4406460" y="273608"/>
            <a:ext cx="4735159" cy="6035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686" y="125594"/>
            <a:ext cx="1565939" cy="80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0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– One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static.squarespace.com/static/5150aec6e4b0e340ec52710a/t/51525c33e4b0b3e0d10f77ab/1364352052403/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19" y="1499925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41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999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Contrast: Databases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0096"/>
              </p:ext>
            </p:extLst>
          </p:nvPr>
        </p:nvGraphicFramePr>
        <p:xfrm>
          <a:off x="1096162" y="621167"/>
          <a:ext cx="6948879" cy="577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431"/>
                <a:gridCol w="2390862"/>
                <a:gridCol w="2600586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Databases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Science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“Precious”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“Cheap”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Volume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Massive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Bank</a:t>
                      </a:r>
                      <a:r>
                        <a:rPr lang="en-US" baseline="0" dirty="0" smtClean="0"/>
                        <a:t> records,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Personnel records,</a:t>
                      </a:r>
                    </a:p>
                    <a:p>
                      <a:r>
                        <a:rPr lang="en-US" baseline="0" dirty="0" smtClean="0"/>
                        <a:t>Census, </a:t>
                      </a:r>
                    </a:p>
                    <a:p>
                      <a:r>
                        <a:rPr lang="en-US" baseline="0" dirty="0" smtClean="0"/>
                        <a:t>Medical records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Online clicks,</a:t>
                      </a:r>
                    </a:p>
                    <a:p>
                      <a:r>
                        <a:rPr lang="en-US" dirty="0" smtClean="0"/>
                        <a:t>GPS logs,</a:t>
                      </a:r>
                    </a:p>
                    <a:p>
                      <a:r>
                        <a:rPr lang="en-US" dirty="0" smtClean="0"/>
                        <a:t>Tweets,</a:t>
                      </a:r>
                    </a:p>
                    <a:p>
                      <a:r>
                        <a:rPr lang="en-US" dirty="0" smtClean="0"/>
                        <a:t>Building</a:t>
                      </a:r>
                      <a:r>
                        <a:rPr lang="en-US" baseline="0" dirty="0" smtClean="0"/>
                        <a:t> s</a:t>
                      </a:r>
                      <a:r>
                        <a:rPr lang="en-US" dirty="0" smtClean="0"/>
                        <a:t>ensor readings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Priorities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Consistency,</a:t>
                      </a:r>
                    </a:p>
                    <a:p>
                      <a:r>
                        <a:rPr lang="en-US" dirty="0" smtClean="0"/>
                        <a:t>Error</a:t>
                      </a:r>
                      <a:r>
                        <a:rPr lang="en-US" baseline="0" dirty="0" smtClean="0"/>
                        <a:t> recovery,</a:t>
                      </a:r>
                    </a:p>
                    <a:p>
                      <a:r>
                        <a:rPr lang="en-US" baseline="0" dirty="0" smtClean="0"/>
                        <a:t>Auditability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Speed,</a:t>
                      </a:r>
                    </a:p>
                    <a:p>
                      <a:r>
                        <a:rPr lang="en-US" dirty="0" smtClean="0"/>
                        <a:t>Availability,</a:t>
                      </a:r>
                    </a:p>
                    <a:p>
                      <a:r>
                        <a:rPr lang="en-US" dirty="0" smtClean="0"/>
                        <a:t>Query richness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Strongly (Schema)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Weakly or none (Text)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Transactions,</a:t>
                      </a:r>
                      <a:r>
                        <a:rPr lang="en-US" baseline="0" dirty="0" smtClean="0"/>
                        <a:t> ACID*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CAP* theorem</a:t>
                      </a:r>
                      <a:r>
                        <a:rPr lang="en-US" baseline="0" dirty="0" smtClean="0"/>
                        <a:t> (2/3),</a:t>
                      </a:r>
                    </a:p>
                    <a:p>
                      <a:r>
                        <a:rPr lang="en-US" baseline="0" dirty="0" smtClean="0"/>
                        <a:t>eventual consistency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Realizations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NoSQL:</a:t>
                      </a:r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Riak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Memcached</a:t>
                      </a:r>
                      <a:r>
                        <a:rPr lang="en-US" baseline="0" dirty="0" smtClean="0"/>
                        <a:t>, </a:t>
                      </a:r>
                    </a:p>
                    <a:p>
                      <a:r>
                        <a:rPr lang="en-US" baseline="0" dirty="0" smtClean="0"/>
                        <a:t>Apache River,</a:t>
                      </a:r>
                    </a:p>
                    <a:p>
                      <a:r>
                        <a:rPr lang="en-US" baseline="0" dirty="0" err="1" smtClean="0"/>
                        <a:t>MongoDB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CouchDB</a:t>
                      </a:r>
                      <a:r>
                        <a:rPr lang="en-US" baseline="0" dirty="0" smtClean="0"/>
                        <a:t>,</a:t>
                      </a:r>
                    </a:p>
                    <a:p>
                      <a:r>
                        <a:rPr lang="en-US" baseline="0" dirty="0" err="1" smtClean="0"/>
                        <a:t>Hbase</a:t>
                      </a:r>
                      <a:r>
                        <a:rPr lang="en-US" baseline="0" dirty="0" smtClean="0"/>
                        <a:t>, Cassandra,…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2613" y="6409081"/>
            <a:ext cx="4659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ACID = Atomicity, Consistency, Isolation and Durability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1389" y="6409081"/>
            <a:ext cx="43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CAP = Consistency, Availability, Partition </a:t>
            </a:r>
            <a:r>
              <a:rPr lang="en-US" sz="1600" dirty="0" smtClean="0"/>
              <a:t>Tolerance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077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23636"/>
            <a:ext cx="8229600" cy="5999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Contrast: Databases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63291"/>
              </p:ext>
            </p:extLst>
          </p:nvPr>
        </p:nvGraphicFramePr>
        <p:xfrm>
          <a:off x="1416649" y="943995"/>
          <a:ext cx="6185482" cy="1360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794"/>
                <a:gridCol w="3222688"/>
              </a:tblGrid>
              <a:tr h="6583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Databases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 Science</a:t>
                      </a:r>
                      <a:endParaRPr lang="en-US" sz="2400" dirty="0"/>
                    </a:p>
                  </a:txBody>
                  <a:tcPr/>
                </a:tc>
              </a:tr>
              <a:tr h="702561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past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Querying the future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book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311" y="2690400"/>
            <a:ext cx="6093819" cy="17893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8840" y="4840448"/>
            <a:ext cx="7952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Business intelligence</a:t>
            </a:r>
            <a:r>
              <a:rPr lang="en-US" dirty="0"/>
              <a:t> (</a:t>
            </a:r>
            <a:r>
              <a:rPr lang="en-US" b="1" dirty="0"/>
              <a:t>BI</a:t>
            </a:r>
            <a:r>
              <a:rPr lang="en-US" dirty="0"/>
              <a:t>) is the transformation of raw data into meaningful and useful information for </a:t>
            </a:r>
            <a:r>
              <a:rPr lang="en-US" dirty="0">
                <a:hlinkClick r:id="rId4" tooltip="Business analysis"/>
              </a:rPr>
              <a:t>business analysis</a:t>
            </a:r>
            <a:r>
              <a:rPr lang="en-US" dirty="0"/>
              <a:t> purposes. BI can handle enormous amounts of unstructured data to help identify, develop and otherwise create new strategic business </a:t>
            </a:r>
            <a:r>
              <a:rPr lang="en-US" dirty="0" smtClean="0"/>
              <a:t>opportunities -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0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4-01-27 at 4.5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06" y="4654602"/>
            <a:ext cx="2080034" cy="1793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Analysis Has Been Around for a While</a:t>
            </a:r>
            <a:endParaRPr lang="en-US" dirty="0"/>
          </a:p>
        </p:txBody>
      </p:sp>
      <p:pic>
        <p:nvPicPr>
          <p:cNvPr id="4" name="Content Placeholder 3" descr="Screen Shot 2014-01-27 at 4.42.34 P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" b="5074"/>
          <a:stretch>
            <a:fillRect/>
          </a:stretch>
        </p:blipFill>
        <p:spPr>
          <a:xfrm>
            <a:off x="905892" y="1786970"/>
            <a:ext cx="2400534" cy="1320201"/>
          </a:xfrm>
        </p:spPr>
      </p:pic>
      <p:sp>
        <p:nvSpPr>
          <p:cNvPr id="5" name="TextBox 4"/>
          <p:cNvSpPr txBox="1"/>
          <p:nvPr/>
        </p:nvSpPr>
        <p:spPr>
          <a:xfrm>
            <a:off x="623606" y="2144378"/>
            <a:ext cx="117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R.A. Fisher</a:t>
            </a:r>
            <a:endParaRPr lang="en-US" dirty="0"/>
          </a:p>
        </p:txBody>
      </p:sp>
      <p:pic>
        <p:nvPicPr>
          <p:cNvPr id="6" name="Picture 5" descr="Screen Shot 2014-01-27 at 4.44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37" y="1684086"/>
            <a:ext cx="1851896" cy="1719291"/>
          </a:xfrm>
          <a:prstGeom prst="rect">
            <a:avLst/>
          </a:prstGeom>
        </p:spPr>
      </p:pic>
      <p:pic>
        <p:nvPicPr>
          <p:cNvPr id="7" name="Picture 6" descr="Screen Shot 2014-01-27 at 4.44.5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7" y="3416051"/>
            <a:ext cx="2757009" cy="1967828"/>
          </a:xfrm>
          <a:prstGeom prst="rect">
            <a:avLst/>
          </a:prstGeom>
        </p:spPr>
      </p:pic>
      <p:pic>
        <p:nvPicPr>
          <p:cNvPr id="8" name="Picture 7" descr="Screen Shot 2014-01-27 at 4.45.5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32" y="1672800"/>
            <a:ext cx="2730177" cy="1475506"/>
          </a:xfrm>
          <a:prstGeom prst="rect">
            <a:avLst/>
          </a:prstGeom>
        </p:spPr>
      </p:pic>
      <p:pic>
        <p:nvPicPr>
          <p:cNvPr id="9" name="Picture 8" descr="Screen Shot 2014-01-27 at 4.47.3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17" y="3110281"/>
            <a:ext cx="2093436" cy="1570077"/>
          </a:xfrm>
          <a:prstGeom prst="rect">
            <a:avLst/>
          </a:prstGeom>
        </p:spPr>
      </p:pic>
      <p:pic>
        <p:nvPicPr>
          <p:cNvPr id="10" name="Picture 9" descr="Screen Shot 2014-01-27 at 4.48.1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36" y="3403377"/>
            <a:ext cx="2221527" cy="17326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0325" y="4152157"/>
            <a:ext cx="927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Howard</a:t>
            </a:r>
          </a:p>
          <a:p>
            <a:r>
              <a:rPr lang="en-US" dirty="0" err="1" smtClean="0"/>
              <a:t>Dresner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23124" y="2290288"/>
            <a:ext cx="120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Luhn</a:t>
            </a:r>
            <a:endParaRPr lang="en-US" dirty="0"/>
          </a:p>
        </p:txBody>
      </p:sp>
      <p:pic>
        <p:nvPicPr>
          <p:cNvPr id="13" name="Picture 12" descr="Screen Shot 2014-01-27 at 4.51.11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5" y="5467537"/>
            <a:ext cx="1964644" cy="1214780"/>
          </a:xfrm>
          <a:prstGeom prst="rect">
            <a:avLst/>
          </a:prstGeom>
        </p:spPr>
      </p:pic>
      <p:pic>
        <p:nvPicPr>
          <p:cNvPr id="14" name="Picture 13" descr="Screen Shot 2014-01-27 at 4.52.09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51" y="5151901"/>
            <a:ext cx="2141143" cy="1721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23684" y="6438657"/>
            <a:ext cx="5120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Abridged Version of Jeff </a:t>
            </a:r>
            <a:r>
              <a:rPr lang="en-US" sz="1400" dirty="0" err="1" smtClean="0"/>
              <a:t>Hammerbacher’s</a:t>
            </a:r>
            <a:r>
              <a:rPr lang="en-US" sz="1400" dirty="0" smtClean="0"/>
              <a:t> timeline for CS 194, 2012</a:t>
            </a:r>
            <a:endParaRPr lang="en-US" sz="1400" dirty="0"/>
          </a:p>
        </p:txBody>
      </p:sp>
      <p:pic>
        <p:nvPicPr>
          <p:cNvPr id="15" name="Picture 14" descr="Screen Shot 2014-01-27 at 4.53.08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794" y="5151901"/>
            <a:ext cx="2745023" cy="11667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59213" y="2160708"/>
            <a:ext cx="143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W.E. </a:t>
            </a:r>
            <a:r>
              <a:rPr lang="en-US" dirty="0" err="1" smtClean="0"/>
              <a:t>Demming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1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23636"/>
            <a:ext cx="8229600" cy="5999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Contrast: Scientific Computing</a:t>
            </a:r>
            <a:endParaRPr lang="en-US" dirty="0"/>
          </a:p>
        </p:txBody>
      </p:sp>
      <p:pic>
        <p:nvPicPr>
          <p:cNvPr id="2050" name="Picture 2" descr="http://upload.wikimedia.org/wikipedia/commons/e/e6/Projected_change_in_annual_mean_surface_air_temperature_from_the_late_20th_century_to_the_middle_21st_century,_based_on_SRES_emissions_scenario_A1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67" y="989169"/>
            <a:ext cx="3094142" cy="183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731240"/>
              </p:ext>
            </p:extLst>
          </p:nvPr>
        </p:nvGraphicFramePr>
        <p:xfrm>
          <a:off x="633567" y="3225800"/>
          <a:ext cx="3094142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41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Scientific Modeling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Physics-based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Problem-Structured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Mostly</a:t>
                      </a:r>
                      <a:r>
                        <a:rPr lang="en-US" baseline="0" dirty="0" smtClean="0"/>
                        <a:t> deterministic, precise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on Supercomputer</a:t>
                      </a:r>
                      <a:r>
                        <a:rPr lang="en-US" baseline="0" dirty="0" smtClean="0"/>
                        <a:t> or High-end Computing Cluster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4" name="Picture 6" descr="http://www.crystalinks.com/supernova80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6" r="7725"/>
          <a:stretch/>
        </p:blipFill>
        <p:spPr bwMode="auto">
          <a:xfrm>
            <a:off x="4330119" y="1466310"/>
            <a:ext cx="880843" cy="88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.stack.imgur.com/qSWHz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89" b="31004"/>
          <a:stretch/>
        </p:blipFill>
        <p:spPr bwMode="auto">
          <a:xfrm>
            <a:off x="5511567" y="1371124"/>
            <a:ext cx="1937857" cy="12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92038" y="1400853"/>
            <a:ext cx="118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Supernova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51381" y="196213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7449424" y="1711354"/>
            <a:ext cx="295014" cy="196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49424" y="1908128"/>
            <a:ext cx="295014" cy="108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30119" y="1035348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10962" y="1044485"/>
            <a:ext cx="261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 purpose classifier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769533"/>
              </p:ext>
            </p:extLst>
          </p:nvPr>
        </p:nvGraphicFramePr>
        <p:xfrm>
          <a:off x="4422448" y="3253609"/>
          <a:ext cx="4264352" cy="2209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6435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Data-Driven Approach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General</a:t>
                      </a:r>
                      <a:r>
                        <a:rPr lang="en-US" baseline="0" dirty="0" smtClean="0"/>
                        <a:t> inference engine replaces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</a:t>
                      </a:r>
                      <a:r>
                        <a:rPr lang="en-US" baseline="0" dirty="0" smtClean="0"/>
                        <a:t> not related to problem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Statistical models handle true randomness, and </a:t>
                      </a:r>
                      <a:r>
                        <a:rPr lang="en-US" b="1" dirty="0" err="1" smtClean="0">
                          <a:solidFill>
                            <a:srgbClr val="800000"/>
                          </a:solidFill>
                        </a:rPr>
                        <a:t>unmodeled</a:t>
                      </a:r>
                      <a:r>
                        <a:rPr lang="en-US" b="1" dirty="0" smtClean="0">
                          <a:solidFill>
                            <a:srgbClr val="800000"/>
                          </a:solidFill>
                        </a:rPr>
                        <a:t> complexity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Run on cheaper</a:t>
                      </a:r>
                      <a:r>
                        <a:rPr lang="en-US" baseline="0" dirty="0" smtClean="0"/>
                        <a:t> computer Clusters (EC2)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5263392" y="1782293"/>
            <a:ext cx="2950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10962" y="2603013"/>
            <a:ext cx="237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Nugent group / C3 LBL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9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23636"/>
            <a:ext cx="8229600" cy="5999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Contrast: Computational Science</a:t>
            </a:r>
            <a:endParaRPr lang="en-US" dirty="0"/>
          </a:p>
        </p:txBody>
      </p:sp>
      <p:pic>
        <p:nvPicPr>
          <p:cNvPr id="1026" name="Picture 2" descr="http://people.sissa.it/%7Elaio/Research/Images/fol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04" y="1983405"/>
            <a:ext cx="3651992" cy="203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8544" y="1085296"/>
            <a:ext cx="4069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CASP:  A Worldwide, Biannual </a:t>
            </a:r>
            <a:br>
              <a:rPr lang="en-US" sz="2400" b="1" dirty="0" smtClean="0"/>
            </a:br>
            <a:r>
              <a:rPr lang="en-US" sz="2400" b="1" dirty="0" smtClean="0"/>
              <a:t>Protein Folding Contest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16419"/>
              </p:ext>
            </p:extLst>
          </p:nvPr>
        </p:nvGraphicFramePr>
        <p:xfrm>
          <a:off x="2409411" y="4047184"/>
          <a:ext cx="2575739" cy="1752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757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Raptor-X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Data-intensive,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general ML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Feature-based inference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Conditional Neural Fields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608052"/>
              </p:ext>
            </p:extLst>
          </p:nvPr>
        </p:nvGraphicFramePr>
        <p:xfrm>
          <a:off x="255864" y="4065574"/>
          <a:ext cx="202594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9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Rich, Complex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Energy Models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Faithful</a:t>
                      </a:r>
                      <a:r>
                        <a:rPr lang="en-US" baseline="0" dirty="0" smtClean="0"/>
                        <a:t>, Physical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Simulation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14495" y="1083139"/>
            <a:ext cx="4101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Brain Mapping: Allen Institute,</a:t>
            </a:r>
            <a:br>
              <a:rPr lang="en-US" sz="2400" b="1" dirty="0" smtClean="0"/>
            </a:br>
            <a:r>
              <a:rPr lang="en-US" sz="2400" b="1" dirty="0" smtClean="0"/>
              <a:t>White House, Berkeley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333859"/>
              </p:ext>
            </p:extLst>
          </p:nvPr>
        </p:nvGraphicFramePr>
        <p:xfrm>
          <a:off x="5245378" y="4581781"/>
          <a:ext cx="3439485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394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Techniques (Massive ML)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Principal</a:t>
                      </a:r>
                      <a:r>
                        <a:rPr lang="en-US" baseline="0" dirty="0" smtClean="0"/>
                        <a:t> Component Analysis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Independent</a:t>
                      </a:r>
                      <a:r>
                        <a:rPr lang="en-US" baseline="0" dirty="0" smtClean="0"/>
                        <a:t> Component Analysis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Sparse</a:t>
                      </a:r>
                      <a:r>
                        <a:rPr lang="en-US" baseline="0" dirty="0" smtClean="0"/>
                        <a:t> Coding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Spatial (Image)</a:t>
                      </a:r>
                      <a:r>
                        <a:rPr lang="en-US" baseline="0" dirty="0" smtClean="0"/>
                        <a:t> Filtering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8" name="Picture 4" descr="http://www.trbimg.com/img-5143e58f/turbine/la-oe-chabris-obama-brain-map-20130317-001/600/600x57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89" y="1916293"/>
            <a:ext cx="2604780" cy="251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35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23636"/>
            <a:ext cx="8229600" cy="5999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Contrast: Machine Learning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8100"/>
              </p:ext>
            </p:extLst>
          </p:nvPr>
        </p:nvGraphicFramePr>
        <p:xfrm>
          <a:off x="4481492" y="1112648"/>
          <a:ext cx="3697774" cy="288612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97774"/>
              </a:tblGrid>
              <a:tr h="46146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Data</a:t>
                      </a:r>
                      <a:r>
                        <a:rPr lang="en-US" sz="2400" baseline="0" dirty="0" smtClean="0"/>
                        <a:t> Science</a:t>
                      </a:r>
                      <a:endParaRPr lang="en-US" sz="2400" dirty="0"/>
                    </a:p>
                  </a:txBody>
                  <a:tcPr/>
                </a:tc>
              </a:tr>
              <a:tr h="6615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Explore many models, build</a:t>
                      </a:r>
                      <a:r>
                        <a:rPr lang="en-US" baseline="0" dirty="0" smtClean="0"/>
                        <a:t> and tune hybrids</a:t>
                      </a:r>
                      <a:endParaRPr lang="en-US" dirty="0"/>
                    </a:p>
                  </a:txBody>
                  <a:tcPr/>
                </a:tc>
              </a:tr>
              <a:tr h="411038">
                <a:tc>
                  <a:txBody>
                    <a:bodyPr/>
                    <a:lstStyle/>
                    <a:p>
                      <a:r>
                        <a:rPr lang="en-US" dirty="0" smtClean="0"/>
                        <a:t>Understand empirical properties of models</a:t>
                      </a:r>
                      <a:endParaRPr lang="en-US" dirty="0"/>
                    </a:p>
                  </a:txBody>
                  <a:tcPr/>
                </a:tc>
              </a:tr>
              <a:tr h="66156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Develop/use</a:t>
                      </a:r>
                      <a:r>
                        <a:rPr lang="en-US" baseline="0" dirty="0" smtClean="0"/>
                        <a:t> tools that can handle massive datasets</a:t>
                      </a:r>
                      <a:endParaRPr lang="en-US" dirty="0"/>
                    </a:p>
                  </a:txBody>
                  <a:tcPr/>
                </a:tc>
              </a:tr>
              <a:tr h="461461">
                <a:tc>
                  <a:txBody>
                    <a:bodyPr/>
                    <a:lstStyle/>
                    <a:p>
                      <a:r>
                        <a:rPr lang="en-US" dirty="0" smtClean="0"/>
                        <a:t>Take action!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55073"/>
              </p:ext>
            </p:extLst>
          </p:nvPr>
        </p:nvGraphicFramePr>
        <p:xfrm>
          <a:off x="746619" y="1112648"/>
          <a:ext cx="3338819" cy="2886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8819"/>
              </a:tblGrid>
              <a:tr h="45981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Machine</a:t>
                      </a:r>
                      <a:r>
                        <a:rPr lang="en-US" sz="2400" baseline="0" dirty="0" smtClean="0"/>
                        <a:t> Learning</a:t>
                      </a:r>
                      <a:endParaRPr lang="en-US" sz="2400" dirty="0"/>
                    </a:p>
                  </a:txBody>
                  <a:tcPr/>
                </a:tc>
              </a:tr>
              <a:tr h="3972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Develop</a:t>
                      </a:r>
                      <a:r>
                        <a:rPr lang="en-US" baseline="0" dirty="0" smtClean="0"/>
                        <a:t> new (individual) models</a:t>
                      </a:r>
                      <a:endParaRPr lang="en-US" dirty="0"/>
                    </a:p>
                  </a:txBody>
                  <a:tcPr/>
                </a:tc>
              </a:tr>
              <a:tr h="695255">
                <a:tc>
                  <a:txBody>
                    <a:bodyPr/>
                    <a:lstStyle/>
                    <a:p>
                      <a:r>
                        <a:rPr lang="en-US" dirty="0" smtClean="0"/>
                        <a:t>Prove mathematical properties of models</a:t>
                      </a:r>
                      <a:endParaRPr lang="en-US" dirty="0"/>
                    </a:p>
                  </a:txBody>
                  <a:tcPr/>
                </a:tc>
              </a:tr>
              <a:tr h="801928">
                <a:tc>
                  <a:txBody>
                    <a:bodyPr/>
                    <a:lstStyle/>
                    <a:p>
                      <a:r>
                        <a:rPr lang="en-US" dirty="0" smtClean="0"/>
                        <a:t>Improve/validate on a few,</a:t>
                      </a:r>
                      <a:r>
                        <a:rPr lang="en-US" baseline="0" dirty="0" smtClean="0"/>
                        <a:t> relatively clean, small datasets</a:t>
                      </a:r>
                      <a:endParaRPr lang="en-US" dirty="0"/>
                    </a:p>
                  </a:txBody>
                  <a:tcPr/>
                </a:tc>
              </a:tr>
              <a:tr h="531840">
                <a:tc>
                  <a:txBody>
                    <a:bodyPr/>
                    <a:lstStyle/>
                    <a:p>
                      <a:r>
                        <a:rPr lang="en-US" dirty="0" smtClean="0"/>
                        <a:t>Publish a paper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289706"/>
            <a:ext cx="8229600" cy="5999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5-min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4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1" y="-14251"/>
            <a:ext cx="8831164" cy="687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02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the Analysts</a:t>
            </a:r>
            <a:endParaRPr lang="en-US" dirty="0"/>
          </a:p>
        </p:txBody>
      </p:sp>
      <p:pic>
        <p:nvPicPr>
          <p:cNvPr id="4" name="Content Placeholder 3" descr="Screen Shot 2014-01-27 at 4.35.3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r="872"/>
          <a:stretch>
            <a:fillRect/>
          </a:stretch>
        </p:blipFill>
        <p:spPr>
          <a:xfrm>
            <a:off x="457200" y="137205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1232002" y="6027186"/>
            <a:ext cx="7205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Kandel</a:t>
            </a:r>
            <a:r>
              <a:rPr lang="en-US" dirty="0" smtClean="0"/>
              <a:t>, </a:t>
            </a:r>
            <a:r>
              <a:rPr lang="en-US" dirty="0" err="1" smtClean="0"/>
              <a:t>Paepcke</a:t>
            </a:r>
            <a:r>
              <a:rPr lang="en-US" dirty="0" smtClean="0"/>
              <a:t>, </a:t>
            </a:r>
            <a:r>
              <a:rPr lang="en-US" dirty="0" err="1" smtClean="0"/>
              <a:t>Hellerstein</a:t>
            </a:r>
            <a:r>
              <a:rPr lang="en-US" dirty="0" smtClean="0"/>
              <a:t> and </a:t>
            </a:r>
            <a:r>
              <a:rPr lang="en-US" dirty="0" err="1" smtClean="0"/>
              <a:t>Heer</a:t>
            </a:r>
            <a:r>
              <a:rPr lang="en-US" dirty="0" smtClean="0"/>
              <a:t>, “Enterprise Data Analysts and</a:t>
            </a:r>
          </a:p>
          <a:p>
            <a:r>
              <a:rPr lang="en-US" dirty="0" smtClean="0"/>
              <a:t>Visualization: An Interview Study”, IEEE VAST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Data </a:t>
            </a:r>
            <a:r>
              <a:rPr lang="en-US" dirty="0" err="1" smtClean="0"/>
              <a:t>SciENCE</a:t>
            </a:r>
            <a:r>
              <a:rPr lang="en-US" dirty="0" smtClean="0"/>
              <a:t> at Berkeley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Moore/Sloan Data Science Initiative</a:t>
            </a:r>
            <a:endParaRPr lang="en-US" sz="4400" dirty="0"/>
          </a:p>
        </p:txBody>
      </p:sp>
      <p:pic>
        <p:nvPicPr>
          <p:cNvPr id="6" name="Picture 5" descr="Screen Shot 2013-11-13 at 9.26.48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1" y="3584342"/>
            <a:ext cx="5029199" cy="3180742"/>
          </a:xfrm>
          <a:prstGeom prst="rect">
            <a:avLst/>
          </a:prstGeom>
        </p:spPr>
      </p:pic>
      <p:pic>
        <p:nvPicPr>
          <p:cNvPr id="5" name="Picture 4" descr="Screen Shot 2014-01-07 at 9.18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77" y="1334549"/>
            <a:ext cx="5118100" cy="237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92117" y="3709449"/>
            <a:ext cx="38222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3 chosen Nationwide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5 </a:t>
            </a:r>
            <a:r>
              <a:rPr lang="en-US" sz="2800" dirty="0" err="1" smtClean="0">
                <a:latin typeface="Gill Sans Light"/>
                <a:cs typeface="Gill Sans Light"/>
              </a:rPr>
              <a:t>Yrs</a:t>
            </a:r>
            <a:r>
              <a:rPr lang="en-US" sz="2800" dirty="0" smtClean="0">
                <a:latin typeface="Gill Sans Light"/>
                <a:cs typeface="Gill Sans Light"/>
              </a:rPr>
              <a:t>, $38MM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The Berkeley Center is called “BIDS”</a:t>
            </a:r>
          </a:p>
        </p:txBody>
      </p:sp>
    </p:spTree>
    <p:extLst>
      <p:ext uri="{BB962C8B-B14F-4D97-AF65-F5344CB8AC3E}">
        <p14:creationId xmlns:p14="http://schemas.microsoft.com/office/powerpoint/2010/main" val="1487504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1"/>
            <a:ext cx="8446168" cy="533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BIDS Space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55334" y="1152360"/>
            <a:ext cx="3073433" cy="4114800"/>
          </a:xfrm>
        </p:spPr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en-US" b="1" dirty="0" smtClean="0">
                <a:latin typeface="Calibri"/>
                <a:cs typeface="Calibri"/>
              </a:rPr>
              <a:t>Doe Memorial Library</a:t>
            </a:r>
            <a:r>
              <a:rPr lang="en-US" dirty="0" smtClean="0">
                <a:latin typeface="Calibri"/>
                <a:cs typeface="Calibri"/>
              </a:rPr>
              <a:t> at the heart of the UC Berkeley campus will be the new home of the </a:t>
            </a:r>
            <a:r>
              <a:rPr lang="en-US" b="1" dirty="0" smtClean="0">
                <a:solidFill>
                  <a:srgbClr val="C00000"/>
                </a:solidFill>
                <a:latin typeface="Calibri"/>
                <a:cs typeface="Calibri"/>
              </a:rPr>
              <a:t>Berkeley Institute for Data Science </a:t>
            </a:r>
            <a:r>
              <a:rPr lang="en-US" dirty="0" smtClean="0">
                <a:latin typeface="Calibri"/>
                <a:cs typeface="Calibri"/>
              </a:rPr>
              <a:t>(BIDS). </a:t>
            </a:r>
          </a:p>
          <a:p>
            <a:pPr marL="114300" indent="0">
              <a:buNone/>
            </a:pPr>
            <a:r>
              <a:rPr lang="en-US" dirty="0" smtClean="0">
                <a:latin typeface="Calibri"/>
                <a:cs typeface="Calibri"/>
              </a:rPr>
              <a:t/>
            </a:r>
            <a:br>
              <a:rPr lang="en-US" dirty="0" smtClean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The campus has set aside </a:t>
            </a:r>
            <a:r>
              <a:rPr lang="en-US" b="1" dirty="0" smtClean="0">
                <a:latin typeface="Calibri"/>
                <a:cs typeface="Calibri"/>
              </a:rPr>
              <a:t>5,000 sq ft </a:t>
            </a:r>
            <a:r>
              <a:rPr lang="en-US" dirty="0" smtClean="0">
                <a:latin typeface="Calibri"/>
                <a:cs typeface="Calibri"/>
              </a:rPr>
              <a:t>on the ground floor directly accessible from the building’s north entrance and opposite to the historical Morrison Reading Room.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134100"/>
            <a:ext cx="9144000" cy="723900"/>
          </a:xfrm>
          <a:prstGeom prst="rect">
            <a:avLst/>
          </a:prstGeom>
          <a:solidFill>
            <a:srgbClr val="0032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6310175"/>
            <a:ext cx="1371601" cy="419100"/>
          </a:xfrm>
          <a:prstGeom prst="rect">
            <a:avLst/>
          </a:prstGeom>
        </p:spPr>
      </p:pic>
      <p:pic>
        <p:nvPicPr>
          <p:cNvPr id="3" name="Picture 2" descr="doe_ligh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25" y="1823045"/>
            <a:ext cx="5400609" cy="412055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143000" y="914400"/>
            <a:ext cx="3302000" cy="3352800"/>
            <a:chOff x="1143000" y="914400"/>
            <a:chExt cx="3302000" cy="33528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0" y="914400"/>
              <a:ext cx="3301999" cy="2476499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1143000" y="3390899"/>
              <a:ext cx="1447800" cy="87630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581400" y="3390899"/>
              <a:ext cx="863600" cy="80010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821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4E3769-6E8E-0B43-B2B3-0339C1EF960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Screen Shot 2013-04-23 at 9.11.1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" b="6298"/>
          <a:stretch/>
        </p:blipFill>
        <p:spPr>
          <a:xfrm>
            <a:off x="76200" y="956379"/>
            <a:ext cx="4267201" cy="33108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0" y="5715000"/>
            <a:ext cx="1066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Screen Shot 2013-03-12 at 8.53.19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" b="34285"/>
          <a:stretch/>
        </p:blipFill>
        <p:spPr>
          <a:xfrm>
            <a:off x="3941064" y="3048000"/>
            <a:ext cx="5202936" cy="165599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934200" y="6019800"/>
            <a:ext cx="2209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07-28 at 11.12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4328037"/>
            <a:ext cx="1638300" cy="396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7474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AMPLab</a:t>
            </a:r>
            <a:endParaRPr lang="en-US" sz="3600" dirty="0"/>
          </a:p>
        </p:txBody>
      </p:sp>
      <p:pic>
        <p:nvPicPr>
          <p:cNvPr id="5" name="Picture 4" descr="Screen Shot 2013-07-28 at 11.11.5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11" b="209"/>
          <a:stretch/>
        </p:blipFill>
        <p:spPr>
          <a:xfrm>
            <a:off x="1676400" y="4724400"/>
            <a:ext cx="4417172" cy="8046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-76200" y="4724400"/>
            <a:ext cx="4876800" cy="2057400"/>
            <a:chOff x="228600" y="3581400"/>
            <a:chExt cx="5486400" cy="2168939"/>
          </a:xfrm>
        </p:grpSpPr>
        <p:pic>
          <p:nvPicPr>
            <p:cNvPr id="13" name="Picture 12" descr="Screen Shot 2013-01-13 at 11.17.31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" y="4495800"/>
              <a:ext cx="5486400" cy="1254539"/>
            </a:xfrm>
            <a:prstGeom prst="rect">
              <a:avLst/>
            </a:prstGeom>
          </p:spPr>
        </p:pic>
        <p:pic>
          <p:nvPicPr>
            <p:cNvPr id="14" name="Picture 13" descr="Screen Shot 2013-01-13 at 11.18.28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3581400"/>
              <a:ext cx="1669473" cy="990600"/>
            </a:xfrm>
            <a:prstGeom prst="rect">
              <a:avLst/>
            </a:prstGeom>
          </p:spPr>
        </p:pic>
      </p:grpSp>
      <p:pic>
        <p:nvPicPr>
          <p:cNvPr id="8" name="Picture 7" descr="Screen Shot 2013-01-13 at 11.14.31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838200"/>
            <a:ext cx="4157197" cy="220083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791200" y="5054600"/>
            <a:ext cx="3048000" cy="1651000"/>
            <a:chOff x="5570220" y="4849055"/>
            <a:chExt cx="3200400" cy="1727200"/>
          </a:xfrm>
        </p:grpSpPr>
        <p:pic>
          <p:nvPicPr>
            <p:cNvPr id="10" name="Picture 9" descr="Screen Shot 2013-01-13 at 11.15.59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0220" y="4849055"/>
              <a:ext cx="3200400" cy="1727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34200" y="5486400"/>
              <a:ext cx="1371600" cy="568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51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4654"/>
          </a:xfrm>
        </p:spPr>
        <p:txBody>
          <a:bodyPr/>
          <a:lstStyle/>
          <a:p>
            <a:r>
              <a:rPr lang="en-US" dirty="0" smtClean="0"/>
              <a:t>Data makes everything clearer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294"/>
            <a:ext cx="8229600" cy="4825869"/>
          </a:xfrm>
        </p:spPr>
        <p:txBody>
          <a:bodyPr/>
          <a:lstStyle/>
          <a:p>
            <a:r>
              <a:rPr lang="en-US" dirty="0" smtClean="0"/>
              <a:t>Seven Countries Study  </a:t>
            </a:r>
            <a:r>
              <a:rPr lang="en-US" sz="2400" dirty="0" smtClean="0"/>
              <a:t>(</a:t>
            </a:r>
            <a:r>
              <a:rPr lang="en-US" sz="2400" dirty="0" err="1" smtClean="0"/>
              <a:t>Ancel</a:t>
            </a:r>
            <a:r>
              <a:rPr lang="en-US" sz="2400" dirty="0" smtClean="0"/>
              <a:t> Keys, UCB 1925,28) </a:t>
            </a:r>
          </a:p>
          <a:p>
            <a:r>
              <a:rPr lang="en-US" sz="2400" dirty="0" smtClean="0"/>
              <a:t>13,000 subjects total, 5-40 years follow-up.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60" y="2448878"/>
            <a:ext cx="3323262" cy="3906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70" y="3019269"/>
            <a:ext cx="2120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08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4E3769-6E8E-0B43-B2B3-0339C1EF960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4200" y="6019800"/>
            <a:ext cx="2209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609" y="148803"/>
            <a:ext cx="8229600" cy="507474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Other Berkeley Projects </a:t>
            </a:r>
            <a:r>
              <a:rPr lang="en-US" sz="2800" dirty="0" smtClean="0"/>
              <a:t>(used in the course)</a:t>
            </a:r>
            <a:endParaRPr lang="en-US" sz="3600" dirty="0"/>
          </a:p>
        </p:txBody>
      </p:sp>
      <p:pic>
        <p:nvPicPr>
          <p:cNvPr id="2050" name="Picture 2" descr="_images/ipy_0.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8" y="782112"/>
            <a:ext cx="4445971" cy="22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4"/>
          <p:cNvSpPr txBox="1">
            <a:spLocks/>
          </p:cNvSpPr>
          <p:nvPr/>
        </p:nvSpPr>
        <p:spPr>
          <a:xfrm>
            <a:off x="4956587" y="666602"/>
            <a:ext cx="3955225" cy="226744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 err="1" smtClean="0">
                <a:latin typeface="Calibri"/>
                <a:cs typeface="Calibri"/>
              </a:rPr>
              <a:t>Ipython</a:t>
            </a:r>
            <a:r>
              <a:rPr lang="en-US" dirty="0" smtClean="0">
                <a:latin typeface="Calibri"/>
                <a:cs typeface="Calibri"/>
              </a:rPr>
              <a:t>: </a:t>
            </a:r>
          </a:p>
          <a:p>
            <a:pPr marL="114300" indent="0">
              <a:spcBef>
                <a:spcPts val="0"/>
              </a:spcBef>
              <a:buFont typeface="Arial"/>
              <a:buNone/>
            </a:pPr>
            <a:r>
              <a:rPr lang="en-US" sz="2400" dirty="0" smtClean="0">
                <a:latin typeface="Calibri"/>
                <a:cs typeface="Calibri"/>
              </a:rPr>
              <a:t>Created by Fernando Perez (Brain Science). Probably the most widely used Data Science Environment.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49" y="3271250"/>
            <a:ext cx="3957047" cy="542781"/>
          </a:xfrm>
          <a:prstGeom prst="rect">
            <a:avLst/>
          </a:prstGeom>
        </p:spPr>
      </p:pic>
      <p:sp>
        <p:nvSpPr>
          <p:cNvPr id="22" name="Content Placeholder 4"/>
          <p:cNvSpPr txBox="1">
            <a:spLocks/>
          </p:cNvSpPr>
          <p:nvPr/>
        </p:nvSpPr>
        <p:spPr>
          <a:xfrm>
            <a:off x="4269996" y="3048656"/>
            <a:ext cx="4504888" cy="14316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buFont typeface="Arial"/>
              <a:buNone/>
            </a:pPr>
            <a:r>
              <a:rPr lang="en-US" sz="2400" b="1" dirty="0" err="1" smtClean="0">
                <a:latin typeface="Calibri"/>
                <a:cs typeface="Calibri"/>
              </a:rPr>
              <a:t>BIDMach</a:t>
            </a:r>
            <a:r>
              <a:rPr lang="en-US" sz="2400" b="1" dirty="0" smtClean="0">
                <a:latin typeface="Calibri"/>
                <a:cs typeface="Calibri"/>
              </a:rPr>
              <a:t>: </a:t>
            </a:r>
            <a:r>
              <a:rPr lang="en-US" sz="2400" dirty="0" smtClean="0">
                <a:latin typeface="Calibri"/>
                <a:cs typeface="Calibri"/>
              </a:rPr>
              <a:t>A hardware-optimized (</a:t>
            </a:r>
            <a:r>
              <a:rPr lang="en-US" sz="2400" dirty="0" err="1" smtClean="0">
                <a:latin typeface="Calibri"/>
                <a:cs typeface="Calibri"/>
              </a:rPr>
              <a:t>rooflined</a:t>
            </a:r>
            <a:r>
              <a:rPr lang="en-US" sz="2400" dirty="0" smtClean="0">
                <a:latin typeface="Calibri"/>
                <a:cs typeface="Calibri"/>
              </a:rPr>
              <a:t>) toolkit. The fastest tool for general machine learning.</a:t>
            </a:r>
            <a:endParaRPr lang="en-US" sz="1800" dirty="0" smtClean="0">
              <a:latin typeface="Calibri"/>
              <a:cs typeface="Calibri"/>
            </a:endParaRPr>
          </a:p>
        </p:txBody>
      </p:sp>
      <p:pic>
        <p:nvPicPr>
          <p:cNvPr id="2052" name="Picture 4" descr="http://i.ytimg.com/vi/3sDpXoAXbeY/maxresdefaul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8" y="4318200"/>
            <a:ext cx="3507838" cy="19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4"/>
          <p:cNvSpPr txBox="1">
            <a:spLocks/>
          </p:cNvSpPr>
          <p:nvPr/>
        </p:nvSpPr>
        <p:spPr>
          <a:xfrm>
            <a:off x="4269996" y="4588160"/>
            <a:ext cx="4320935" cy="14316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Font typeface="Arial"/>
              <a:buNone/>
            </a:pPr>
            <a:r>
              <a:rPr lang="en-US" sz="2400" b="1" dirty="0" err="1" smtClean="0">
                <a:latin typeface="Calibri"/>
                <a:cs typeface="Calibri"/>
              </a:rPr>
              <a:t>Caffe</a:t>
            </a:r>
            <a:r>
              <a:rPr lang="en-US" sz="2400" b="1" dirty="0" smtClean="0">
                <a:latin typeface="Calibri"/>
                <a:cs typeface="Calibri"/>
              </a:rPr>
              <a:t>:</a:t>
            </a:r>
            <a:r>
              <a:rPr lang="en-US" sz="2400" dirty="0" smtClean="0">
                <a:latin typeface="Calibri"/>
                <a:cs typeface="Calibri"/>
              </a:rPr>
              <a:t> Most popular toolkit for DNN (Deep Neural Network) modeling.</a:t>
            </a:r>
            <a:endParaRPr lang="en-US" sz="1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923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Data </a:t>
            </a:r>
            <a:r>
              <a:rPr lang="en-US" dirty="0" err="1" smtClean="0"/>
              <a:t>SciENCE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5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 Fry’s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64" y="1338516"/>
            <a:ext cx="8835672" cy="5011483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AutoNum type="arabicPeriod"/>
              <a:defRPr/>
            </a:pPr>
            <a:r>
              <a:rPr lang="en-US" dirty="0" smtClean="0"/>
              <a:t>Acquire</a:t>
            </a:r>
          </a:p>
          <a:p>
            <a:pPr marL="514350" indent="-514350">
              <a:spcBef>
                <a:spcPts val="0"/>
              </a:spcBef>
              <a:buAutoNum type="arabicPeriod"/>
              <a:defRPr/>
            </a:pPr>
            <a:r>
              <a:rPr lang="en-US" dirty="0" smtClean="0"/>
              <a:t>Parse</a:t>
            </a:r>
          </a:p>
          <a:p>
            <a:pPr marL="514350" indent="-514350">
              <a:spcBef>
                <a:spcPts val="0"/>
              </a:spcBef>
              <a:buAutoNum type="arabicPeriod"/>
              <a:defRPr/>
            </a:pPr>
            <a:r>
              <a:rPr lang="en-US" dirty="0" smtClean="0"/>
              <a:t>Filter</a:t>
            </a:r>
          </a:p>
          <a:p>
            <a:pPr marL="514350" indent="-514350">
              <a:spcBef>
                <a:spcPts val="0"/>
              </a:spcBef>
              <a:buAutoNum type="arabicPeriod"/>
              <a:defRPr/>
            </a:pPr>
            <a:r>
              <a:rPr lang="en-US" dirty="0" smtClean="0"/>
              <a:t>Mine</a:t>
            </a:r>
          </a:p>
          <a:p>
            <a:pPr marL="514350" indent="-514350">
              <a:spcBef>
                <a:spcPts val="0"/>
              </a:spcBef>
              <a:buAutoNum type="arabicPeriod"/>
              <a:defRPr/>
            </a:pPr>
            <a:r>
              <a:rPr lang="en-US" dirty="0" smtClean="0"/>
              <a:t>Represent</a:t>
            </a:r>
          </a:p>
          <a:p>
            <a:pPr marL="514350" indent="-514350">
              <a:spcBef>
                <a:spcPts val="0"/>
              </a:spcBef>
              <a:buAutoNum type="arabicPeriod"/>
              <a:defRPr/>
            </a:pPr>
            <a:r>
              <a:rPr lang="en-US" dirty="0" smtClean="0"/>
              <a:t>Refine</a:t>
            </a:r>
          </a:p>
          <a:p>
            <a:pPr marL="514350" indent="-514350">
              <a:spcBef>
                <a:spcPts val="0"/>
              </a:spcBef>
              <a:buAutoNum type="arabicPeriod"/>
              <a:defRPr/>
            </a:pPr>
            <a:r>
              <a:rPr lang="en-US" dirty="0" smtClean="0"/>
              <a:t>Interact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42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Jeff </a:t>
            </a:r>
            <a:r>
              <a:rPr lang="en-US" dirty="0" err="1" smtClean="0"/>
              <a:t>Hammerbacher’s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64" y="1338516"/>
            <a:ext cx="8835672" cy="5011483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1</a:t>
            </a:r>
            <a:r>
              <a:rPr lang="en-US" dirty="0" smtClean="0"/>
              <a:t>. Identify problem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Instrument data sources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Collect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Prepare data (integrate, transform, clean, </a:t>
            </a:r>
            <a:r>
              <a:rPr lang="en-US" dirty="0" smtClean="0"/>
              <a:t>ﬁlter</a:t>
            </a:r>
            <a:r>
              <a:rPr lang="en-US" dirty="0"/>
              <a:t>, aggregate)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Build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Evaluate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068870"/>
            <a:ext cx="2566321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191000"/>
            <a:ext cx="2438400" cy="1561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219200"/>
            <a:ext cx="2624667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From the Trenches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Yahoo </a:t>
            </a:r>
            <a:r>
              <a:rPr lang="en-US" sz="2000" dirty="0" smtClean="0"/>
              <a:t>[KDD 2009, best app. paper]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</a:t>
            </a:r>
          </a:p>
          <a:p>
            <a:pPr marL="0" indent="0">
              <a:buNone/>
            </a:pPr>
            <a:r>
              <a:rPr lang="en-US" dirty="0" err="1" smtClean="0"/>
              <a:t>Ebay</a:t>
            </a:r>
            <a:r>
              <a:rPr lang="en-US" sz="2000" dirty="0" smtClean="0"/>
              <a:t> [SIGIR 2011, hon. mention]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800" dirty="0" err="1" smtClean="0"/>
              <a:t>Quantcast</a:t>
            </a:r>
            <a:r>
              <a:rPr lang="en-US" sz="2000" dirty="0" smtClean="0"/>
              <a:t> [2012]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800" dirty="0" smtClean="0"/>
              <a:t>Microsoft</a:t>
            </a:r>
            <a:r>
              <a:rPr lang="en-US" sz="2000" dirty="0" smtClean="0"/>
              <a:t> [CIKM 2014]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Picture 2" descr="http://www.attitudedesign.co.uk/wp-content/uploads/2008/03/eba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5" t="-1" r="31199" b="41828"/>
          <a:stretch/>
        </p:blipFill>
        <p:spPr bwMode="auto">
          <a:xfrm>
            <a:off x="4572000" y="22860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linewyorkwebdesign.com/wp-content/uploads/2010/07/yahoo_skyscraper_ads-300x26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3" b="56363"/>
          <a:stretch/>
        </p:blipFill>
        <p:spPr bwMode="auto">
          <a:xfrm>
            <a:off x="5791200" y="878048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inblog.blob.core.windows.net/win/sites/2/2010/11/1882.Bing_2D00_VS_5F00_0AA945D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41" y="4301535"/>
            <a:ext cx="3239166" cy="19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51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20509"/>
            <a:ext cx="8229600" cy="990600"/>
          </a:xfrm>
        </p:spPr>
        <p:txBody>
          <a:bodyPr/>
          <a:lstStyle/>
          <a:p>
            <a:r>
              <a:rPr lang="en-US" dirty="0" smtClean="0"/>
              <a:t>Data Scientist’s Practice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1500" y="3539698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Digging Around</a:t>
            </a:r>
            <a:br>
              <a:rPr lang="en-US" sz="2400" dirty="0" smtClean="0"/>
            </a:br>
            <a:r>
              <a:rPr lang="en-US" sz="2400" dirty="0" smtClean="0"/>
              <a:t>in Data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227151" y="312420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Hypothesize Model</a:t>
            </a:r>
            <a:endParaRPr lang="en-US" sz="2400" dirty="0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" r="86580" b="66866"/>
          <a:stretch/>
        </p:blipFill>
        <p:spPr bwMode="auto">
          <a:xfrm>
            <a:off x="6629400" y="2066146"/>
            <a:ext cx="1143000" cy="101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63" y="2007976"/>
            <a:ext cx="1197977" cy="106715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9800" y="312420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Large Scale Exploitation</a:t>
            </a:r>
            <a:endParaRPr lang="en-US" sz="2400" dirty="0"/>
          </a:p>
        </p:txBody>
      </p:sp>
      <p:sp>
        <p:nvSpPr>
          <p:cNvPr id="24" name="Right Arrow 23"/>
          <p:cNvSpPr/>
          <p:nvPr/>
        </p:nvSpPr>
        <p:spPr>
          <a:xfrm>
            <a:off x="2752698" y="2490082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5486400" y="2520953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4"/>
          <a:stretch/>
        </p:blipFill>
        <p:spPr>
          <a:xfrm>
            <a:off x="914400" y="1447799"/>
            <a:ext cx="1676400" cy="209189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63477" y="4184984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14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501" y="4810124"/>
            <a:ext cx="1449839" cy="1362076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371698" y="4195401"/>
            <a:ext cx="762000" cy="499649"/>
          </a:xfrm>
          <a:prstGeom prst="rightArrow">
            <a:avLst/>
          </a:prstGeom>
          <a:ln w="3175">
            <a:solidFill>
              <a:schemeClr val="tx1"/>
            </a:solidFill>
          </a:ln>
          <a:scene3d>
            <a:camera prst="orthographicFront">
              <a:rot lat="0" lon="0" rev="7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44477" y="4962525"/>
            <a:ext cx="169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Evaluate</a:t>
            </a:r>
            <a:br>
              <a:rPr lang="en-US" sz="2400" dirty="0" smtClean="0"/>
            </a:br>
            <a:r>
              <a:rPr lang="en-US" sz="2400" dirty="0" smtClean="0"/>
              <a:t>Interpret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952598" y="1662751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Clean,</a:t>
            </a:r>
          </a:p>
          <a:p>
            <a:pPr algn="ctr"/>
            <a:r>
              <a:rPr lang="en-US" sz="2400" dirty="0" smtClean="0"/>
              <a:t>prep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996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What’s Hard about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9292"/>
            <a:ext cx="8229600" cy="532770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Overcoming assumptions</a:t>
            </a:r>
          </a:p>
          <a:p>
            <a:r>
              <a:rPr lang="en-US" sz="2800" dirty="0" smtClean="0"/>
              <a:t>Making ad-hoc explanations of data patterns</a:t>
            </a:r>
          </a:p>
          <a:p>
            <a:r>
              <a:rPr lang="en-US" sz="2800" dirty="0" smtClean="0"/>
              <a:t>Overgeneralizing</a:t>
            </a:r>
            <a:endParaRPr lang="en-US" sz="2800" dirty="0"/>
          </a:p>
          <a:p>
            <a:r>
              <a:rPr lang="en-US" sz="2800" dirty="0" smtClean="0"/>
              <a:t>Communication</a:t>
            </a:r>
          </a:p>
          <a:p>
            <a:r>
              <a:rPr lang="en-US" sz="2800" dirty="0"/>
              <a:t>Not checking enough (validate models, data pipeline integrity, etc</a:t>
            </a:r>
            <a:r>
              <a:rPr lang="en-US" sz="2800" dirty="0" smtClean="0"/>
              <a:t>.)</a:t>
            </a:r>
          </a:p>
          <a:p>
            <a:r>
              <a:rPr lang="en-US" sz="2800" dirty="0" smtClean="0"/>
              <a:t>Using statistical tests correctly</a:t>
            </a:r>
          </a:p>
          <a:p>
            <a:r>
              <a:rPr lang="en-US" sz="2800" dirty="0" smtClean="0"/>
              <a:t>Prototype </a:t>
            </a:r>
            <a:r>
              <a:rPr lang="en-US" sz="2800" dirty="0" smtClean="0">
                <a:sym typeface="Wingdings" panose="05000000000000000000" pitchFamily="2" charset="2"/>
              </a:rPr>
              <a:t> Production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transitions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Data pipeline complexity</a:t>
            </a:r>
            <a:r>
              <a:rPr lang="en-US" sz="2800" dirty="0" smtClean="0"/>
              <a:t> (who do you ask?)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4140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About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514"/>
            <a:ext cx="8229600" cy="55870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Grading </a:t>
            </a:r>
          </a:p>
          <a:p>
            <a:r>
              <a:rPr lang="en-US" sz="2800" dirty="0" smtClean="0"/>
              <a:t>Class Participation (M) and in-class labs (W) 20%</a:t>
            </a:r>
          </a:p>
          <a:p>
            <a:r>
              <a:rPr lang="en-US" sz="2800" dirty="0" smtClean="0"/>
              <a:t>Midterm 20%</a:t>
            </a:r>
          </a:p>
          <a:p>
            <a:r>
              <a:rPr lang="en-US" sz="2800" dirty="0" smtClean="0"/>
              <a:t>Final Project (in groups) 25%</a:t>
            </a:r>
          </a:p>
          <a:p>
            <a:r>
              <a:rPr lang="en-US" sz="2800" dirty="0" err="1" smtClean="0"/>
              <a:t>Homeworks</a:t>
            </a:r>
            <a:r>
              <a:rPr lang="en-US" sz="2800" dirty="0" smtClean="0"/>
              <a:t> 30%</a:t>
            </a:r>
          </a:p>
          <a:p>
            <a:r>
              <a:rPr lang="en-US" sz="2800" dirty="0" smtClean="0"/>
              <a:t>Bunnies 5%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Lab model – hands-on weekly labs here (145 Moffitt)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 bunny is a cuter, cuddlier species of quiz…</a:t>
            </a:r>
          </a:p>
          <a:p>
            <a:pPr marL="0" indent="0">
              <a:buNone/>
            </a:pPr>
            <a:r>
              <a:rPr lang="en-US" sz="2800" dirty="0" smtClean="0"/>
              <a:t>Normally due Monday before class (Friday this week).</a:t>
            </a:r>
          </a:p>
        </p:txBody>
      </p:sp>
      <p:sp>
        <p:nvSpPr>
          <p:cNvPr id="4" name="AutoShape 2" descr="data:image/jpeg;base64,/9j/4AAQSkZJRgABAQAAAQABAAD/2wCEAAkGBxQTEhUTExQWFhUXGR8aFxgYGB4fHhsgICEcHiEfIh8cHSggHhwlHiAdITEhJikrLi4uICAzODMsOCguLi0BCgoKDg0OGxAQGywkICQsNDItLywsLCwsLCwsLCwsLCwsLCwsLCwsLDQsLCwsNCwsLCwsLCwsLCwsLCwsLDQsLP/AABEIANQA7gMBIgACEQEDEQH/xAAbAAACAwEBAQAAAAAAAAAAAAAEBQIDBgABB//EAEAQAAIBAgQEBAQEBQMCBQUAAAECEQMhAAQSMQUiQVETYXGBBjKRoUKxwfAUI1LR4TNi8XKCBxUkkqIWQ7LC4v/EABkBAAMBAQEAAAAAAAAAAAAAAAECAwQABf/EAC4RAAICAQMDAgUEAgMAAAAAAAABAhEhAxIxIkFRYXEEMoGxwaHR8PETkTNCgv/aAAwDAQACEQMRAD8Aa/ENc+MhRg1MDVoIIkg3AHbzwo/jDSr1HSCFgaWuDO49Z/LA1TPM+4uDqEC0E7faPcYrz2V0FmEQSbTPMfQ3k/fGD1XuZJTblZb8NZojM5rMEDSJJI+UaieWB3No7Yop5wFmqLuJ5Y+WIj64UZTNCkSpGksdUyYYGCFa8DafWcW5vNEVAwkKSuryvE7eWETxXgV5R3xBoFYik+oQGHlqAJX1G/2xJswfACjqAzQPSPzGJZtaTt4qjUwAliNKsT+Ykb7YCFWXZesXHS5GLzjSaTOnyECtDK4NyBB6jTEH6/lgrjjlnLldOtSht+L/AFFPuD9jj3h9ELTIZTB1KDpgG4bVJ68vTATAuWE2azHsRBU/vscCUUluKtbUPOCnxaa1AwVheALgqIHuZBwp4hVYHxZOpdOodw2omfcDFzZk0wFQCTTDEd2B2/8AaF+mLDmCtNkYLDhZnpvP2I+mOje633DLrSb9SvOPrTwwoLlgy2uR2Ees+2Dc7ppU2opckRUb8kHlNz3PtjqdMUU1G739lmb+1z9MA8pV2Eyxne3f6/2w0pVGzMnaL8oUqoFabRJxAWqjVvMERG/LI/27R3tjzhKxDdDf/H1OCeIUaahjDF5OxGkDeAd9x0+mHjTdDxTdgNVxN/lIKsPTr7fpjqVOGC/iAv2Mk38v84H1ByY/ELjrJ6+2L6wbwp/EOU+YJsf33wlXGv5QtdgmnmosNLMPltN/b+rHtHP62dGTS1509D1EbYDy9AqpYljqtpXaQQYJOxjy74P4hUpeMCJ1aeUCACsdgJ77noMGUXsKbFtB8tlfDcqy/wAuqZUH5mEGQImN5v2OE/FVRXdURtG6ixYYf/8AmKlVnpa4AOrpJuT5QcVnKUXZgywQILajed5v+WLRb3jWlKxLkswG0CG3Iv0iN4sNxg7NOfCQyoZKhTeTBJIFupNox2ZyNOkumleTJkzvH0th9wrIaqBNVQjh9Qgww0jUpJJ+nr1wzoNJuxRlOKKNQLsNBhtOxB3kEXAMDE6lCk7TRZVLCIK8pPcRsfTHnGKgdqOrnY0vCgX0g9IHcwxJwHwvIP4eqmwBHSwA8z2H3wINLAa25i6GXCQ9KoxqQQAZVTvufe4mMPsrS8Wial1SN4kki+kCRLRbt3wHwCgKgKVW1wyliDytptfrJkjpIGGGdzmmq1GAq0wAFXYarnbr3xn1mrvwS1HuyzJ8TOpyEUqsAsJk+56n0j0xbwxKTAoabOmpZBbeSAbDp3GL83wiXqVLwNAABjfVP5YGyTlagJ5dRjQCCLHqe+2KLpW45NIhWKh3RRpVRpFrW7dzgKrmtJshqRaJj3wTxCuWZvUgYJ4bwerUsikmJsJMdfvhlkV82XqwAB3lQT5EjHuSrgkoeu3r+7+uB6eZpiAFJHUk2ufLzxXnxznoduvscYdSTg90eO4GiFegF1UyNWsCR1MEkR2NwZ9cTztJoWpHMFAM/KTEFTG+31jF9ImopbTNYQhsOa4kjzi3vi7xECkESopF4J2Mfb5p9cVl8uBstWVZ59VBf6QCCDv3ufy74S0qbAqSvzCQT2/thll6olQV1JUs3YjuYvO1x288G8by4QfywwpkSwY99lHkO1yZGKJKWSuJ+9A1Oo/gEMVMDlhjIE3kE27wPLAlEAg6l6EH9D7TgdqRFO8nSZgen+Rj1TZAuq91JgAX2Mkfr54elIErkXeGrMh5lhhOxtYnt0wa9MCoXY6l/ADte/2xFlELr5GINp5Zkz5g+tr9N8VZeoGqQRBUSFPTpcYjKW11/FnP4FeMIvzVfWIvLSotPUSfeRgbhUgtQJlCSUbzx2azUsGtKmB0Hn9cUqY0lZYbgxEXjfuDhW1V1/QrjgJylqoQiLqsdrX++HhpU69qjMgpDTqmRaTsBqgbdd8LMjSFWuj2Cm7A7SIBH/d+p7YeZ3LqHFKmmnx+gNgol2g9bACeseeDpXGLvyU01izNcdyWir4FMq3h/wCpUC7loIAsCAojtufaWXRgdL7MpEzY/wCR54a5TL6qtY96j/TUY+0YZVciGXTsf1/fXGh7ZS9TXqfDXAx+azhpKKpG8ow7kT9jgzJU0qIlRRDAsGBJJuLAHqLn0xPM/DrOKisGAcfMxGkMu0A3kdYkGcVjKV6K/wAywZlAddMdIuvyz2sTGGlG4UQUHtpoA4dnHNZUIgGxDAaQQTaYubd8MswiCowLsihjJIOwub9f+MEca4kv8OtNwCBYATyEm7THNJ88Knr6zqktYiJt/gwRgtBnFLqRDMZulUdvCJg7Fo6dbXxpqtsutNU1vphmHUgCwG8dI8sIuE8GCNTaqNCKpIBmXDMSp2+W4F8NOCfPU1gk8xYEwebpbZjv5SMLK6Fnauu4bw7hSlEYs+osrQdrX7Wgdt8IuJ5OuajqJ0aiFVR9/wBMaqpXVfDBZ2qaioNoiJM99t8JOK8SYGoZIWTa3MRO0Db1/TCT1NiYdTmvQYcGpBEIvyqWYgTJ/e2Kc8h8dTpgMhk9zcyfPbAfAs8XpKNqjsxEtaBAt0EbYe5aslQMFYOUMEx3vaenQemEjCtN3lvn3JuFQJLQpvQJdiq2LECbwRfrF+n1wkr8KKMrIP5ZlgYA28gbGcOKN6TUyYBBX9/bCTwlppUqeISiU5LsZJLNpUQNjH5YGjUtJIOmt0TOHMlqpU2djF7RFzv+7Y3H/h9RquZ5WHh2nV/VFiu4sd+3njGvl0Wpra6uJUyZPex/Xvj6PwuiEoqp1USnL4diDudQj85O/TbF9WSjArKO0yuZ4cjU6hWRUQ6o7qTG3kQTPYjC6ll3flfc/K4gxaeaOkz54aZUhcy9SfnprCxcyD1H+5evfFDnTXNMECb2PS59jY29MRtVVYayZXYNm8uaUMGU6G0uoa8wCTtsQd/I4sJNSCFgNShgRciVn8iMMDV5SWUEAEkMIYAeY3xTSoUjBDMskMA0xHkRcDbpguNcHbtuaE3DpR2y7go1IgxuCDBiZI2YYur19ZqIzQGJKt/STsQOtot2wbxfhyUnVqZkNudz7+WFuaputRmKnTpEKBdbCT5CBgN9Tj4HilKVoq4rmUoKFZtTsZ0KNwepJ/QYCKErTWCD/SZMXP8AjDHLZanWA1gFhADbMPxaZ7Xgj37xochX0u7iDyqApiNYnSLje5Hv5YaMkntopBpOmJM0ni0rE66YhpW7AD/8sWZRUqR0fRAYi+mRv9sX8QyjZdg6MGOnUdRW/ccuw+4vvi6qyowqA8jiLeXQDpcD9jENSHNkXGsAXGOGPppimvpqIgmbi1+o3gYLya1Go/zgSxYSFi66ZGkTAuG6flj3P5ctoIaApsLwZBiSNo/TE2VdKEoX5gNKg3tAJI+WSAe+KxjuikUTU0ooU5LPGk6nUNBlTsRIM+Y8vrjVjMeGgqP/AKgplgBGnSQQvnLDmHljLcPyyVCoAI11CH7KF0lm8jBPXGjz7tU1FlhWlQOgAgAekC36YLlUaBe3BZkkipUH+4/mcOKdHVA2JgYUIStUzuQrfVQf1w9yb3B7X+mOaW89VPpTXgEzOXnn6dB2HQYCzDDSbWNiD1FjH+cOaZ5AMIs8ljjo25WNSqmZ/i+S8AEGofDqHWusAg7DYHpbcHAGVzK03MNIBEjT7T+9sPvjHKzQoAE61V20r+JTH3/zhB8G5F6lV6jA+DT53M9rhf8AqawxpulZilWUaA8QQAmCoFwCT8v4QZ6Re24098LshxoOKjanCjUZYR3uLYX8dRqiattT7AbQARH+0WUDyGAstzUnTaRP1MR5bYk05K6JtWjScM4h4tZW1O80y2si1zb03GFvxLl6+pmApgSIBuYbVc2IGw+uJ5aotGoLDkowQDB7DpeCBfzxZkMi/h1q9XUKegKAx3OpSpE/u4746rnvr2OXO4pynD4Chqio+gIgW+k/Mx2gEmN9hfrGNFwSkaWZNNn1a0gm93W5ib7YS5Dgj5kOwZkIBaVCiZ3JLEAGNhi2nV0vTdWJNMgqT1EQSfMjBm1GkwamI0PzW0tpM3YwOnmT7bYW/FGQalkQWsK2YGuN1pwwpj0kk++GmfooKiMzDQp1kg9NJmY3nthVxypWzBroJK1DTNMdFgiD959sQ+HhtbXj+yWmmmZsU9VQlhNNn2BGqNhHmF/PH0LgGe8VDywqhUDNctAIvexFvK+MrwDhlTS9asJpKSoUjcjeD0Ebnzw3zvFBQVURZYyxUnvv9LADyxT4mO+Kiu5abbVIQZkmmqOonQCPugH/AMS0dsT4uqjM1XmJpA+YJ0Lb2n74Jp0JU7xbSekqx/MwPY47iFBXILaUYhTrI6KWEWImO2E02n09yEMsVVKoenTK6iGUw+9xIIawsce5bMyhQiGUcpP3H76emGVfwymmnOod9puSYI7SYwnd3Ukuqm8CR0jqAQAewvis9Ndh56eLRblc1UFVYcwbn+3/ABg/j+ZjQ1bLoxcwCG5oB31JI6TDDA+RqLUbZVVQDype5PQe/wBu+L81xKqgHhsFLEDmjy7i0jbEVFxq3+SUY1miOWq6tHgq+knmUpeekFelogi/cYZHLVhoJoloOo8ptFwbiD6enngSpxPMhHlwSIEQsAkjlNuxM+3e0OF8VdzIpkgnSDTDLeTchDEQLkjqMVlpxllDSi/QM4hRdi2iNZEsrAzDQTbeALRGF9GtrmgxnxOam3ZokfUWJxqDmKnIjGCyjSrQV1SQRNmB7EMMZTN5fxuZQy6XZSTfWFMNpO9iYIMnzJwjjHbYiyrGWTqKaYpiQVEN9enofyxXw9jrKEkS4Cl7C1wIBMgE6gbHbocD066r/wCodmURpZR+I+42jmteQcX8RJ0akg9ZO0GL32/D98NBJch05bZe5zUHU1X3Ys/yiBzaVMDcSL+hM98B8MRiGabUzzHqZkAX3v8ATB1fMNCG+r8QFxML6f8AM4KydYqDy2cXDgQZ3seh7bYG6O6lkac42TTMa1p1PLQ09wbf/EqPY4d8Oqb3vpaP/acIa9UI4SIV/njYH8J9r7dCcMeB+IKqrUAHNaLyv5bdsKqcq8G74fVUtOu6D8rVmkPLf9MLs014xbliU1Uz0lfcHACV9dYJtfD6aNTLOP0VasqsxGhFKlY3vA8ptjzOU5y5o0Yk/wAyqwA5zHlAn5d+kdsB8dzmvMvp5TAQR3W5M+o7YryqhCwMiZUiRfpYgW6dIkjFErMepG5WC5Xg4rL4IbnHNTEmGgiVHZoFr9I6zgnL0sqtM0jTqghlNQipEMZKoZpzOkyU3E32wZk8tSV6bS3KZCiJtfeNpxZxLNeIyVSsIGYvTgWaZkRvq79wcO7bySluujqnDKbF3RnoMNOqo6owABmBJEG3zRI6YOziUjQakjwoRG8Q8xYs+8G8llMubzO0HFTZVmEuUy1AyRrMazJnSt3YbbC8DExSV8qaf8TW0yX8ZqJUqsq0AE3SQTeIBxOaqOPK+6EqsmYTL5nxFpUlL3VtLU2EWBaWNhfv7nDGjSkuXpur2IRBOknoYtBH0xdnaLFRXpZzWqIBU0LJi8HSTyz7i2+LvhrLFApWrVmoCQugK7L3sxIpz+K09OpDSaq2UbtJshncu70fBWYUahPLcmQsn8URbDLgFJFo63BWoYSGtEGBHrMn0wBnCKoqMaw8SlVCtCnShgN0Bm8ExO53w3fMZ2lRVqWhzE8igkmTaCAxG2wm+Iqtji/5gH+N1QHnK3iVUpBSaSgcxnmPzH8sJ858P16lRxTK1QTq19DuIHUEbEE4eVfiXOtQY5hRoeVVSsNIMbb7g4dcCpU6CnVUhmgEkm+neB21E39Owx0tVR9zpPbwfO2zDIom66vpIE/mDhxQdf5IYqAA2++oaiI85IOE3GammiEAnUste4upmO1sW8KzIc0pDtr2CgHnXYwTcm32xOts79DHp/MgrjedDurEDWzaJFoVhpBvtO0zbzthNmnYu4gKpYKpDEklmgfhGnpt0nGh45khVj/T1mSQwMkQFj0A72HlgOrlPDR21gVHjQInSAApAiZLQYPST5Yo1uin+vg0TlG67iThFNRmVVuXWWUydpEgSOuoR74bZzKAqaepNYBj+oEbCdgJJP8A24zvEeHnxakLp0szLpI2kmbbCBscFcMqA1qdwQW1WuRAIMnfa4O2DVLL4HrbBkc+lWlppAc6qGfmsSwDPuINzoEjouGTLW8JK9bMtRpC0CA1UwTpUWgQN52B3wHRy9WpnWZgQhYkuNQhATAHmbD3nBnH+IeLX8HSpVUAE9CftEaRH0N8UTdpium1Fe7HPEKkJSnfw1WJ2MA7x6iYwHmg7eGyzKkhh5HdgNpmNXfcb4u4vSk02J/qj20xb6nAGSzbG+4Fz6d/UdO9x2xi0nvV3z9rdGZXWD2qVlnMFCIM3AYEASOt/wAj3wVQGoOCy2MICebbtAkXsROJZmijLaCHMmOvWfqBik1EpqAADsAWJJgecif8+WLQxcbOTTAs3mUpVtIRmZqjGNzJCGQu2xB74X8SzVSqTDtysLR+cmMOczWUvSLL8w0yPwkgefX3sMTzWUPzMPDINucJquLkHmab9Os9cXjKN7WaIOLWUUcJzBZWpPeRKmbqR09D+nrja/DWSOjxGMgi0R+95xhxl6qw7JK67MoIgRETEkbHtj6NwJdOXUCbC0iD+/TCvTUZNrwPp6aU8CnjtAB9ciGufX9JthFnqbUqtOoNiwB/e57Y3lKmrIysJHbGVz2XI0gESNp69L23wq8m+6wJK2XUVGab6jE3HQzfqCTbucX0FBaQb9W8puI6iN4v9cUVQ5LAyP6RbymwJ2Hnhj8N0JcndgSYkQb99j/xtisMEZMBqV3Vt01TzAgn6Ed7C3vg7KcQkjVpPmsGDP0kRIAHcYa8fbLZWn4ldtzyqOszMC97/ucZDg/EaGZzAFFTTZzBDAgP+moA/TBbBQRxDglSo71lqa5iSWGoyTCwWvA7d8HUMmRTqiqqA1aYpoiwSVRSZYgESzSL7aPPHpyzU2KMJXZoMEXOxBkxbDZA7FVoqGtbcyBG82jUR53vhNWT249CU8YK6WYo5WkoSmi1IvTT5VPdo+dx/Sbd8E8P4i9QPqBMi4Fyew7xE2AsPbA+X+HKFQGnmAyEEktTqJHupMD0vgHOcLemtRcjmGLrDUQyrqlZlQylkaQLK2k2O+Iq/wDuBwt3dj/gXCaTU3qCtz1HkstoZRzACPmiT5X2tjQ8L+HcypIrZsVqRsEalJj/AKy8zj438P8AxWatRxVWm1RUZiUpBSQoJMmmUJMdL+mH/wAO/G9RoqCoqy5DqrNpkxB0uWtA2ERfFtqTd9x3k+ncR4ZQoUzVKa2Qcha5UxACyNzij/6Yp6FLKDUIGqWiPKSDby9Tit+PApSeshu3IABzEXBMkwBGoRewws4jxRKlVkquyt80UlZiB+EEyIsZ0gepwnTutUSll+T5lxRyWJIERp/x6Y9+H0MCCAyOXpSLBgu/oQWGCaaAgAjlYRcfn5j+2LqOSp0kLNVIcNqVdJ5gLbiwInc7ye2EcW1nlfqY4v8AQIfO3OkFS7K1W8gsBATa8GDYn74CzGaZmKytjZ5F77X6do6jztXVzuqu7sCwEaADAYtp5ibdDFu/lg7gOTUqA3zC1z0kj3Ij2tikUpKkUnJ3uYtqUdeZKcunTqYMOmkSZHmY6+0jAaZd6GtmkLTRgINpsNiAZNzMYc06RTM1R1sDIm2kXG97AQB3ws+KCw5wdRZUW6gbGoxtqJIBO8CTJAi+OlG40Wg04pHnAK5FEu7EyTc/0r1tb/jFfw7n3zGYhrrdhJY6IuV0zAvG46iMM+M5H/0qBdQcpDlraupZQRYR0PceZwN8Jp4dFjM6YQXndhex9MDWajB+uBXHbbfdjP4iZD4aMSussikdJ0jqCPLbChchoEUi5UfLtfzkAXP2w54hl3q1EpIoYiXuQNJ2mT0+2CuFcIp5Yk1SKlQn5ZCosC9jcgAdum3efwek3or1BGDceSnJ8OclEppMG94UE3JkkC8zEzi7MLRWoy01es4+aCFpqQJMvNrdfLB2f4gjFQSg0/IkkAkgkSBYAbxcxe22Fq1oOmkEGkljbYj5bmwOxmDHN5HGvT0VBeSkNJLJP/zWlTAFNEVvxMdbC0yUmWaDYEAdTPTEsrxKNRHh02YwFCglo7tBJv1vB6zbFHgN1kK9tUAawIve99wANoubYD8NAxd2aPlTZtIgSBsALkHsAYG+HKpIOr8UqEDSqH+qSdX+N9/sMaLhvH/EQA2YbgkHym1oPfGTzwJ1BYBUXc2gd4LwBAvCR53wtfMPQ0sJZrwZsR/uFoxOdtUUi0fSqedWe31/thDma58Qhfl7zPtbFPDuPI8AgauzQPoTYj0wbUyqE6om+wn2uD1tb1xKMGVckL6lNbWJ6Rcn2gdP8YGAYPIkibkmPaAN/wA8FZ3VTImFABJuelr+Uk/T6RSSJkmxO5jz29f30ulSIt2Lv/EDhlWtSp18uCxSVdesEbxjG/C2Qr+OrN/JCNrLMDcjbrc/5xvsjm1WroBKsw+XyHt26HBFTJXndje/beB0uIPvhVax2Daee5ZUr+I3zXJlges9gNve/fEcuKjAmnq07MFMGLi0RftHlgPMKNBg7gj9Jm9+s+WL+A5xqZBabWGor02274MmlSAlYfw5QxDQ2pAUnZgAIFzv1BG464YZDMUqTk8pSR4hMKFjYggaSwMXsBt1tHMVvFcsxC0rEELJkySN4NxM9JjC/jR1v/LVVpqoDaVMAy34dg0YRxVjRaYLmMlSNWpXpU6T1YJJXT4ilhBaQLqxuLbGI798PfC+QWmWNMBSiy5qH55sOpBvbSZOGeQ4J/Op1VQqVhdVpIUAXnyAEdY98OqNenTcUfxpJQFZABETqg6T06HCuFodpPgUcRLVUUZZ2dmcElwQSB/Sv/2qY3vcwBhN8SfDOZqlGUxUCxUAZ1nYgiASROoeQ04+gPTpsGRXRiDcIRPmDH64or8OCQacAneLTtv07YDg4ZRCWnStHzN86umGSRcx1XaBI8uu+LcxQFekURgWKyAfmtPTr5xePUYXmof5l/lAIAMdJI9O5G2Fmc4oFg/MZkQsWmLGx9/LywNHV3w60ebtvIX4ECl+HQwV5O+kyJ/t0jyw0pkI5OqPwgCLzsPrHfEKdXx0VTzsxlTtqED5v90ddzEHHq5IHM1qIY2Lx7hiD5fh+2KaaccIa7RHOEO6uCD+Fo+2/nitK0PUKhICktqEgiV73DAix7Ag7yA87n3y/Iiqr2LT1Bg6ZM9ImI7dMQzFc1AWQ2ZRrJ9mBM9O/mPPHPqyUgtqQS/FqbkK5YOeYEiF6wPMecD3jDjguULUxIVCSHNiVUKQbib7H1xkuFUxmX0anqahLFhyqF/GDuF2v0EbY3NR4CUEJiQBAI7S5JiFF4BvJnoIZ6O6k+E7LuLbyw981TQlaeoEDmcpMdB252i07AGJAMBUqygaafykDU7amLSZvpgQd9IgQbnabK9XRTKBhpDabC5iZFtiQNtgI2kkDVWLM2lwjCVtE9LXEdbxMEi83F1SVIdIjRKsxkE8zQfl+YjUZHlEwe/TEChC1ApSWMadM6rgAX3jlAGwxDO8gLFi0BUEKTOqCdupAmWO2+4JsCKG1GRflEi3KTY7WuZ2X1k4FhI18rMlqgLAkuxk2gg9RNtceY8hiVenTDhkCiFIXVEbwCdvxQYsB6icQoSx1aSoBAURy7jTA63jfeAbdbhTfUQ6yUAkyLWuLCYkGT698AIHm6IKnU1rHVoIBveNI+booMyZ85W5qm1R6iKsimoAiYm0kEzPX2jrGG1FCRKwQAzQRJO0GTMAEgSN4nqGxGlT2UU1tJhjYfiA6k26f4wrRwu4bw8EEVDq0MBAgTqkkSL9Inyw1y9OtlwHpE1qUklNR5RMiD3iTfvHfHmWKlv5Q1BVYehJc2naJO/aME5VhTJvqVjJWTcnyv1m/l5HAoayNVBWph6T6qbkAiLid1nuBaPPyxFH02I5YgdtjHpsLYGCijUDUmJBM1FOzNHLt+KJ9/bDXK5vL16cLA6aTvMyY73tIOOsDPVy1I6G5RpWzD3xP+JDKRYQSRf2Anf1/wAYrfhBN6TmBFpt06dp/PAVPhdSYuPKZHmf0x246ivjSlxpAsJsOt9j3AGKKeS081Q6FFyWPfphmcv4QYhg/tte3tbCmrXVjz6mJUECYuelxYdMK45F31hDahD1FAqKqxI1GZM8osZiR0i+KSaqszauYmGKkX6XFjH1tGA8pRk6KZKErdt4A9hAvv5nEK3C3QySrwSSJIm29vYjEpRUs28A/wAW5X+RnR4rWGx9Cpg+2xxBXpnRr8UlWLMWYsWncEtcjy/LC2pSekkUq6kAEw1OdVybksIAEDr98FcDRwjNWdrnkIgp9NPLBtEzfAjaV9iShqJXGX+x/W4noYvlTpIWF1KPKQR+s40fC+Ja6Yeoo1GxCxA9JPXGD4nmTT0iBeRKwYPSVLX+o9sNaNWiioCamoqC0hZnrABAC+pJ2xS7iPDV1XlpGFyeZHj6D+IQJ8hJ+wwMuSBpoXBK08xUpNvDSquokXF5+vngZMwFKVVnSDzSBb3FoI1Xt/fY0afiUDT20VvEJABlShEESPxA3v6WxDak7fchpxqVegjyDiiKRElRVJE9hoNoJtuMOLjiA031NpfpOgDVPkQo95wm0g0huVLMT1j5R+Hb1t7Yc5Wmagr1VjxCrKkA2ZwRYehi39WNGnjAjWeOQH4kDQ7rDGdTTJ1WJBA2G87THXCjhwd0vTimx8NSq8kkTpHWxG9+3XGkHD8xRVDXoOrIF1hgCBFlkgleYDv0OGtJiSAklIVEOok6RHXuoG3eMO8yW3gpC/lZRwjhoy9JVAXW5GqCCAAZN9oEe+k+mLqWY+euDNpQ7gxZdNrgvPMbQu1xM6onUoU6QNJjaSxET/0hj9O+A87mhUDQJ0fKBsAtp8z+EdO284ujQRzFRV1KpJAb13Mekt38oPWamplSFZZLXeoTNzq2XpaALixI7DEq1DxGpleWDPqbwAPvNyb95xZQyoZ4lmIIuTZQBA2/FJ+Xp13wrCCJWZUB0SNVywBNzECbSRBLRAEemC6bFFYuBsST1nt7AC/fa4wbTUoCdPOWB5uhlth3gx9Owxb/ABwAnQGYQpOr35iNhOwG/wCQ2s6yvLcNdgF1iQNg0Fdwb9D08r9d/MxlAVCzZeZiwMbwI3mDtG9j2OJ08/DAQADYR+I+Q7Wt0G8WxYvFUP8AqC/WAYEbXJvvMY6jrPWypL6hsAFgCxI5o87bnpM9bqTTbWTogrBJjYXMD+owLDaCvfDfxtZ1hoAAVdregkAX7H12jFVXWos4OqYO9/1m3ppjAaOBFpu5si045SZ3KweawBIknte22OWiqxzAtBle3Xtt5e3XHVcyqKRN4Iki5v8Ab/8AnC1aw5iIvsNz9P309MKwjSnnackOobWTJO0jr5yR7EYVcYoMeSmoVZCAiPmPUddz9xjxtBIAtHWLk/46Yup1lcMDdgQU+tvyH22wlhKsvmBRcBajOo+boQCxA9fxH2GDn4ixACvebz9x+R9zhZmqMjULaTBHfr7gSfv2xVTpxUhdgdRP1E/YH3w6FY/yC8jXsFt7/wBo98ZhqqeKA6hjICb77C3fzxq8uYpVC9o+np9cZGtmOfkEsRYSBP6X88LqcpkpOmmPqLKha7FtI1aTZb29zMf3mxahNS1KtZiBIlmKgCIkgG3QgCOm84R5HhwZC1XXrNQgrJlIjfpf5p2j1nHZXMkMdDITACvymY6gNYnzvuN4xNxV0uxRKkjzP1jrKU6y6WsJHzDdTGmPSftbEqNVhlosfsAZ/ObfXthYqValTlZvDVlZpHUWJJm53ww4r4tOkGpqwRd3kelgTLN1sD9sdtuokpPKiT4dm6gABAJBmSQSZn5gbbXCjr92PC+MhC1RF1FrMviiOhDcx33tPXGSXiJ1HU7MxPKgLFrQABsJn1wXl8oKirpa99WoMQD2EKTIEdI/LFcdjT8uSnhuQL1myggKzjS+7CGIMj0OqNrAzjVVKdTLDM7PUoiLWEgAoY7aX2xCiwTM/wAug7mNY8MzUqBbG8jQBEwsA7GZu7+JcrU8SrqdWSur6KYBkBaVCJ7cwb/3D28+U9zfjH6OzPBcM+e8dBoCi1MjQwYwogIH+RdzsVjvY9Maj4WpA5MZiqW/1aLU00yrMH1XM2BCA9I3km2MdX4+9GkKVJiEqIQyKABU/mP8waZNiDN7m4nGyywdqasRKUE5SAAOUwF5RcTBPlH9WNOrPZG/c6dUvI34x8UmlFCmKJWqoLyrfy9xoJJuEgHV62GAqVOIhbUl1tFhNz0Prc/phRluFUwHrtUh6VQUgEAYksepJBCx1AvG5jDyi5KyG0hyJ9BAgfUCcW0VUUOrvJTmI0RqgS49DMdP3BPcYDRGC6aQhoknoskabmwKgW8yPYrM05DKAYAJEerML9TDCffFOUz2pjRUTvMC7EefSI/LzBruHoKoUaNOnz7qu/RQVvJ6n26TsMRbOaVVUGlQbki5IvYbCJj2vsTgcEtysuxDWnSCDa03M3I777EHqmpWJa5MFVA2AEj0G19rY5NAonmcyoKlZL6SVudzB1bbKDPcztMYWVMz4QIALareUk7nuNhveB5jBDMRzuok/pJtI2kr9D3wvqZhk1FrE3PWDzAC+wUD/G2C5HBOQoHkGoy0iNpAEkTfexPYRIuMMquWQDVVfSZtylpP+0DYDzHoMJ+F1S2k3QAAoTuUvJMdyZjqSO2GJUPpadKD52J3kE6O5PUgefSZZZFJVapYwGYdiQBI7nsfc9uuLEqEA35+jm9+n9h0tOLtNOGOmT29LfbsLCDtIGKKZAfUfsNrMR5d9sTkqCipySyhhqLTaNhsAIta5/YwBmcmUkj5iLHaLxHubf8AGGlPM/Ke1p79DH0P54Drc7A7xpgdhe/nacKwlSFvmdbm32P5f3xDWLibg9DE7D88HgK0g7aReev+cK81TAsPr+WFaCRrmY0kzqmP36nFuVXmPXdSfuPYQL+fnirZWIuQyifIhz/+o+2DuCUdIkwB1P79sFMVhud4qFXw1ALO0Em4A6mJi3czGMTxOnDsgZWO5KmxHkDDD3GCeJcRbWzaToaJNupIB6/cdvPB4zXhUw6aNZuahXa/vBj2t5nCt3JX9BW6D8rnWppTMEViqq8RIEgTtbzI38t8I6p5yCCyln+8CPvI7GPLD6jmRWbVSlyyggltMQOkb9Be/frhSM2lKaY0NHMREEMeYkNBiZn0tibcr3eh3Dob8OoFyE1aVF2kzpG1piY28ycLqtQmo1SpU1qrEUwASdIMAhJ3NrEgDzxVTy1U6gWYapKjp0850x27XwX/AA/gE+G4FUgDXI5R/tnZje/lbHfDwknn6v8AYWMGnbFYzKkFhTKztqYWPUQFC+w2nfHVErVLywHQK2mB23+2DqtDbxNRE3f8V72mw9fte9i8Pp1ZHLbYstyPOBEj7+2NW0puCK1VDT01KdSt4ogUadQotQDaSoZ23awHX0I2uaV/Ay8KKMUTrVmV2UhChBZhLFGSmDtN58kfB1zVFGpZpCKJHh02sGTkjUrg6gTDC2xYRaSS+H06fhjL6gxoaqbSYJDbvp6g1FLAA22x5Ou0oejJwdOmZk/D9Ot4eYaEDLqUSTph2djvzDW2kDcyRO2GPBuIlkqBKINNQKaR88MUkE/KzNGrbcQOgFtbh1WhlqYKtsFi8AI3KZm7Rc3BJNyIwTncu1KlQrxqp1CdakcqsOUpCkcsgkGdu/V23J2uwbzYJ8Z8OMLm2OnxHQKnhgA8sbjra9rW7YPyj0zRXV+ISCp2MmSY2vvcde1l/GM27lqT/wA0U20gBjFNTuIaCJsoJiLdLYy3GKpo1PDWvqYQQVQhPQT83bUAJ6d8atOVYsq2llG1ou6lgIkD7CSLG8b+Yv2wu4Vw5gfFX5iSBPW2onyG4jfbywq+G6WYqVJarCQxPKpm0kzp8xPkTvh7lnqrpm5LFV0gCFkE8oAgkAbfpil5GQ3rcPDyHLTJnSYHS1rTaPLEDlUQkou1gw+UmNhJlvUjt7FUqvISSQPb6dLT09Me1XkgCS2223YeXX6jDI5gCZUxzAf1X2HnMyT7DAHEOGABbyB5WM9I/XsMM2oGNTTe9m+bp9PP13wNX1AXEzJ+Y+w77nof7YNi0LDw9tQHZWv1gzfyNxGKsjlnaoFNgFF+wmSPUqN98HZVSsazvGlV7CTv0vf2HYYjWzHMQsDv9YMnvsI6YbgUjScmow/Co5j3mIiNhff2G2K3qCdQvfmMdpER7RgTNOYIm+5Pf19D0wufNkEwQOkDf774RzRw4JCwIJuQ29rxH5+2KKVMwTs1vp28/wDnAuSzlQM2pdQYzIF5/f5YH4jxFab/ADSpG3t6eeFs60GsWkgbNH1PN+/bAObrE8g36+e/6xg/JZtawCyJ3/fsRgTiNFVqNJPLAjSe/wCuOYbLOH0JDKetx6j87Fh747McS1wicsiFJ6n07dJ9MU0a4HMDzi6zMelve+Pc7SBbxbwbuAdjvPY7X/zZZOsEJTyCVs0dT8xIQc3LYAfvYdcPKPDaIp6qdenUZlEqJ0GTeCDGmJMwCCDgLKqrHmhSxs4uD62EmY7R1w6GUYKWizLykqSWU9p92ubx6YlUZYydHb3M/R4QUUOrPysXl41A2tIs09xp623xE6VfWoRmKFCOY3uAZ06ZsOvU7749zGWmvOpiE6GwFtJAH9JPXrvi7L5so4V4Oqppg2PyyIPcmQAfS0YpGXV9AXK8ZPMsBpYBjCXXTcadiO9zDeV/PBNOlU8NzpemYBBMA7na/Yn2x5w7J0ajGtlqo0mTUpnfa8dQethHXBQpNSIVwIIMEXQyb9IvOx745TcbsL1WuBflKZ8NhTB1atgLkgrNu++C2ylQouqiwfqYMn/t1KR7n2xXVzbMagJ+SwiFgEdIgDFGTq0nLMxhRYEGCfcgz/kd8CGptcqzn8I6MuTTcQTUQtZnWpSMwGgxNisCKi2g2HnvJvyOVNKqxZgy1GGkLPODp0yfIglbg/N3jBlP4dpZlKa1irVgzGFeZsJGpRq0iFsDAk3iDg45TLpT0mvIViKZUAimxudM9QDpkRY+c48+0084OSrJnvij498F6VMU1KFhqLzz6TDBY+Qg9elrYeZdKTiplabipSZgxRvno1Ncyw6o5FnFtQE7nC2rwWk5BOYqENUc01poATqiVEkzcC8d/PB9HL0Eenpp1GZW+dzBWLHsb/L2N98HTnGNOue9jbsmfGaqNm81QdwcuHrVWQXJQhgemm+wBabi2AuMcHGYp06tIgtQK03YbVaRUGlUt3BifUfhjDTNECvnK1AFlNOopioGVa28adAKkxe+5O8YV/8AhlSzOY8bxxopIulnZRDair6SeW4Dawwn5jO99EKTtGirGmQyppAagPluVHfz+nSfbEqM1QxpkKslNX25fb9O5w3rcODUxp5lHaDP5m+FqZjwqnNbSIUEwo/7QJt+yZxrYyGmWo6KKFVB07DcSJtHYHp5T2xdVyjaWgxFi0SZI5rnc/XbY4COaikBMneL6Ru0k7N0MA7Dtj2nxBmggyuplJi4sD7Em5/ToLObRzIFEwZiIi/a52HT7+4QKTa4APNG57c2CMxmFIhmJB2jaNpJ6nfAVTOKz00SBJ6CYAIEADewN7T5YNgaI5mrYrsY/vjL8Q4miOVJmAGMe/TruD9Mbjj+UpU6Q0sC5BltXz2AECPLVvbubY+UZxwGcEe59Y6b2x26xWqHhzerXYAkiAGm5m/2FvPCxso2kPMGSN7gjp6Rt0OK8vWhWeSRImbxHY9vpirOcXDBtIg22vMmP364ldgwHZbOMbFiCNiCYPqOmLf4um/LUidtcDfzxkBmnLSLkb/vthhQziADxRAaYdQem/SGg7wcOvBOSrNDjnoNr8NioMFl2jrcWkbwfLB+ez9NgGJAt12a2/0P7OyhXqppdKyjoGsVcdLGRIuO/pjQZQjMUmpswFSCytAqAm0qErSbiTGveYicddC2n3EGazq1iAmhQLMRafb6nbBOUdiWhgVWBvAEd2MdN74tyvBqOsampqxPKUYqp/6kcz7U3P8A0nF+d+G6wdfGqIAG1Uxq0giIFouN59b45rdyCfBXRcC0iDJ7gnyjby6dt8afhHFaZohQwfQCWSqTeJhZVfl1QOsX7Yy7cFFBZM6WPzaw1/ITv7YYcOyK1aT1GcqiGNCxqcwIuREmTv27YhLplT5JqdPBPKVqtSEkMF+Zo/IsSR23vi/M6XpFy2jYKXI0ap77gm+9gYvimvxPQqImlUB0yoJkyJBJsLC5BP2vXUpFk8JEUgltcwSCbqRq5TEndbW7HDJ92TlhguYypyyh3pKmoqUqBlIm5Hykgz2OHPC8xVeShR6YiFZrx6wYEd5B2tvhBlXzFJnVW1Ag2Y9f9ymQRHa1thginSalUWyU6mkM4BMFWGohQb3k26EDaLUi7afYq1fDHtdEc6hpV23DGDMRBIkDaO2Mo6PkKjqwD6vkLLqle8QQG2B/sRjS8PSlmWbVqRul1g2FxaZsLW98UVKekmjmV8REMo0fl5HqOhGKQxldycJ7WanK8XTwycvTLAEIsMJaDcllFiDeNgfOcSqZ88oFGjl1D8gbUzM9yWCC5J32LRcwBi74e4cUpqWXw3ZQBTL6lpgSVgQJaDJN7yZJvgnK5FKYaaxq+IYbVlyZJEwszyx0HkSSZJ8/pSxRqbTbSBxlQyqlRtahtbOOXwws1NQIY6dJYgEN0A8iXlVFYvUWYFkI0HULl+Zh8wHXe9pg4T8QqLqSmp6atBDrqVZ/+FxPcdbjDfhObVafLSimV8SAZdbAEQIkdYUmO9xhNNN5kUgkKs/lT/MLKadR5QDWrFlH4rkDTv1jf0wfk6tFE0VaqOoUVKiSC3KERiApkmAEmNyNpjCv4p+Jf4eqENYZemfmD/zWKnSNNuVSIJPMYlbG+EfF69V2ek6DSlNkIVIB1kmzC5lghF7jpiktNJ2gLDs0fCOMoC4S1MCdCqx0oB0gH37WtfDOotKAwKnUobbYEAiRANwZ2wh+CMqQtOrorjWxXTUKqwXSxm/NpLRKzMrI1Aai6zfDvFbQtMKms6SrjWVAgsRHyCy7k/LYDakn05v25/Iqi3G7FfGSqK1RqoEjSCbQT6iQYGM8ePacq9QNq01YEMGmydQSOvtjz4udKNNaOp3LS0MoZWkXUmLQNovb653iHDa1PKURlUY6mNZgJmGsBHzRpVemEjV9ySTwar/z2np1gxy2XqJAPpN+thivgHGFeoaqLTHh85FRtKgSLBlB0k7CwBMbk3y3D+HDM0w1SnUo1EOktDAd9za97HzxZw/JVsvVqOwWoJ0Gk8hqlF4llZYDx+JGkDcjbF93buaFJtm/+La7CgwTw9DpqCDWXEkFd7X+u48sfN6nB67DWy6U1aZe2o3mBEn1iPPGu+JONMgqUqDtKsw0Ckx5wQBBgq9tQ2sbA74Gq5KvXTJ1XrNSWnS1VTEFmY3EHYwo3FpxyVrAk9Roz2cpeHk2LRqeqFAmbGB97nA3w7wetUpBVpiXJao7WCqJCjV31SY3jDmror5gUlJabqzAm4BPrIF7d8br4aoeHSKfwtIPQBkVK48OrEMGnnC9Om4I225JvDEW5o+fZ74doZZIQCrWPNDsdC+cfiFjAYwYPaMJafDmqNUqVl1EUyQZJUmyrBWQoEzoH+MaTPZLMZhq2aWklOqJenpJirTLlSFXppI2IBiO9kma4bXcE5YMqo4VqR5YJMAqDC6Se9wbG0HDpIMU1ywThtZGPhVK1MoQFutXyAMeFAM+Y6b4ZVPhL+EVcwcyhJIdNM2vKltMkHblIF5HTG44P8K08otSapqVHQoxIAUjUCdKkEx+H5je9umT47pp1SBTSKTjlLapUhWJFgFN2EFSVg4WGpGfyjV4B87wh6jVWpo24hTaNX4bx8hlSNxAtc4LyGc8EGi9VKtIRqorLfTSQqNMwwb1HTDzh/MzawxNFSTqYHmAEC3XcyNiPPGY4lwn+F5qctTe4JNw24U2vA295GKxjiycXctobUpUyAUAFOR4hLFjSk/jUaYX/fcbiZth5Wy0UaZ1BlcMjOGGk35ADAMRG3fGI4bkKtWvT/h2qmtDRoYC8M0MWtpIF9ViBfG341llQHndSaYF1APiMNwBy7ljPy29IlOKvPcMtNIV5JOWqtFtZpDVU0rKARqi7c1pINgYtthtwXhxzKa5K7dDF5kzsOh9z2uko11pnVTLq1SCyLcMNgSZkbyAoG8kXEaLK8RBWorjwyKWovE9BB7mNUiT/k9sCyjBqyri/DEXNfMrUVWWMiZE2N7WiTsb94Cz4lerVYkI601VNJAuSwXoNxMi+0HDCrmUfLIyuAVYKiMxLkyNJJkF3aA39O8CZxCvxNfHWm1JalVZPMByA2nzY2tGGUYtYJUryC8Oya06b1HeatMrI1ABbiNVpn03j3w3bOKYdo0sLahAPYgN0NyOuFlbO5pWqEikySujTTCsBqvOkjYTfUbwY3GKcxQaumkMwIabm95kegtgtuL9DpJYscZCvUzT1Hy7MqgIgdlI8U83WGICnUJgXcibnGm+CKxUENVmpBZ6RLnSDqXUGYnflOwImDuDgHglGuwK1UWlVNVUCgBQqqqxYGBAJsOw3BEvsjmxIAWXBMs2+n+4EiJ6Yzz0+mo8mpSUXVGfXPeOSUqahYEyDqmYAaCOkRfbuZwzy2XfSqCmKTkPLJpBCnci8CQBYdQLXOEma4BTya1cxLBUqL4aBuUK0A+h1MCA0To98HZbip0a2JnaYg7C5EGObeB9MJBbVTFdxmmxP8QeMf5bqTXoCFCsQxUgMArQJaCQIHzKR5YQ1Mz4qkgk1cvyvO7Up32kkQfUqe4xuPinKKqgksa7HXY2RRAgE9dXMOgOo+qyhw+nWdq4WtSqEksDph9UAtI5WBY69xzSIWWGA+m20c0raDuF5lnpUCrFtS+JqYzIs1w17yIg2E+mL8zmKgZSHKrpZXQf0kfNq+ZCPIg7W3itV0mlTRA/h+HIFgDMdPwqYP8AxivxYcCr8juiQBeNQBHeCSOvTDz5x/QsJPZRmM7xjVW0ZZab5rUFU1QSE1i5BiBAXUVkNEm8EYU/E2ec1dKtUq1GALqPlEnSIRRDMfmJOwKgCxJ0WTyFI1qlWhR8MBmQN4CrqY6hKuAJEyrTPzLfHua4LlwtWtmmKoG0mGiVWYWd9N5I9DMg46M48HKrpmVy3iNpnxWvaCNAI6SXAJHYAges40HA6mp08QXptqnljlBaZmAYF+4mJ6NszlVqKr0RTdCoakCDJBi5Vvm7yTfaBMi7LcKpKjOwFWr+E7HmVkYaR8tm6CANUbmWfNYGuL47CDJ5U1ueqg5mLKQ1jqlmiGMiTIPp2xfxDJqTNaoWpC2kkqJO0x5+Y+2LanEWqN+AACCFJhYveAem3Q7A4nmqpdWKBNVMMoYGbECSLE6mHY2mJ2wYOsMjmTthvw7mqCFVp0kVpJDKOZiNpLAsI79Y9zRwbiZJH8QPEZ69SmFZVGrSzKjFjsIXfqTMHqtXhhqtFZmVarIXUEROlWL2Bh9Y3Nhv0Awwy6UqoQhtdReakxbePxsqmG/quLWIw2zbJv7l0672NKuZpLVQ1GSi4UgU0loB0ggNYsC4LSQJ5bYCRqfiMqsS0hnLQSsmygx5EjeMCZfLoEREu47QbSSF1XlV1SAOwicMqeVFOk3isSIAJY6S0ddoBNz6nE9VOulfywNNkOKV5QqCgBBmfmgA995PrjAjhqpL0QtUAhl0gHaQLAx1vbuL2xp6lVCZY6REMYJ89gpMAdQepGFKnLOV1rTYMwVVQ6bSrBZiBrIIBB1avY4ppx2x4Fi2wb4crtVq1AeUOrI7cxCmVkkOzAQJMC1sHcEzpqo1CrBaCpKmNjB81cHrba2G2by9EClSRJR9QZ9TEy4ZRvJIgxJi0AC04xtSm7stelTKVX52PUuY1xH+4Fo6g9NjXTkmrXBz09x5xJHoFKdMsal2esXjSLhVU7i3MY7jtYjI15py5d7S5a5b5dIne06t5uARfDbjiJoDFENRqcOCZEadWgHtJknew6gYS86UiruCdYYjQQQCAWvJmYG0jYzgyilY8K2hy5xeaSR9RJgmZg9B0Fow3zz0mpZiDCgGnIBmEA27yEXz+uMvkco1ZnCzqKA2F7bGCdpECbQDe+HfB/EFAowZXqNp0mS6o0qQSdixBA2gARE4XbgDhR5SzgGijrDCnBpDRdGCxMxBMz3jAdVqABqVgZ1uRXDEMpaTHLAaOzXjridfIVGrEGLsSNEjTuRf8e15AjvgWrwdalbUxJ3QJuFkbAAG53tAPngaa2ixh6hI+LUWoKVQM4Vb1UGx76QL2i4iY2OCf/MEaHoglSOqkQb30iSARH0IMQML6PCFuKmhjcCGKtAm177gX9vQl8sW1c7LcQU1A2EETpus33N/TDufc56N4SPqeaOjM0QAL1JO8k2WSZ3AAHsMVZ4H+IqjUQQWAYRO09om8bY7HYzLj6fuWfzf+l9kV5OqcxlIqXl2pmCQSFYgbHe0/XCbgVDTXqZcEhKR0qRY/wCkrk2tJYk2AF4EDHY7Dy4JS+f6r7hnGxpbSthYbCYBAF4kwJ+p8offC/CqZoVGOokFlHMbAAEWFtzjsdiGgr5HauQl4Zk1arULSfDLMtzuACJjcTBjuBhVxjOOtRdLEbiQSDt3F+uOx2Hhx/ozyXSvqM84vhJS03MISSLkuJJMRJ5Vv5Yxeeqk1m1EsAJUHZSTJj1OOx2M8H1P6/caWLaGHCuWmKgMu9ixvvYxgbj2bdKVUqxBCqJ9Qs47HY0xScl7fuTj8wt+HTI1HmNQc2q8/X1OHVXMty+RIA9Bb6Y7HYM3UcDT5JccbTRL7tpMEk2mBsCB9QYx80r5pl0upIYGRGOx2NHgto5Ruvh3iNSvSDVGkjkkQLaQ14680T6db4I4hWLMUNxaOsT62+uOx2IP/lorFdSCszwmmyFTqF1iDBEKrAjz1GcZNuIVHd8tq00xoC6QJXlD2JB3Yk9rnHmOxpmqWARWTVZ+nphgSI6dJ5BPrAj3OJZPJU0PiBBqHIOwDSWMD8TRBO8EjrjsdjPH5qJSxPBiRxWoyOxifEPe8gMTv/UZth9leLuKFJWVHWuRrV1kCWCnTeVt22+uOx2NCLIPo0wf5Y5FLLq0WLQQBLb7AD0GLuNg0xRVGZddU0ywN9KgwPsMdjsZNz3R9/wzOm3yJqHD1lK5LM5qKl2sAWW4AgTecefFlIU6xVZCBPkBhduumJ98djsa6waFgFyXFNMfyqRg/iUt5fiJj2jFfGeRwE5QUU8pI3G1rR98djsTXLKtukf/2Q=="/>
          <p:cNvSpPr>
            <a:spLocks noChangeAspect="1" noChangeArrowheads="1"/>
          </p:cNvSpPr>
          <p:nvPr/>
        </p:nvSpPr>
        <p:spPr bwMode="auto">
          <a:xfrm>
            <a:off x="155575" y="-2803525"/>
            <a:ext cx="65817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4" name="Picture 4" descr="Rabbit in monta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606" y="2217905"/>
            <a:ext cx="2367596" cy="210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35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514"/>
            <a:ext cx="8229600" cy="4993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Project teams should form by week 3.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Project proposals will be due 10/2.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You can choose a project topic, but we will also provide a list of suggested projects from around campus (from BIDs researchers). You need:</a:t>
            </a:r>
          </a:p>
          <a:p>
            <a:r>
              <a:rPr lang="en-US" sz="2800" dirty="0" smtClean="0"/>
              <a:t>A clear problem statement</a:t>
            </a:r>
          </a:p>
          <a:p>
            <a:r>
              <a:rPr lang="en-US" sz="2800" dirty="0" smtClean="0"/>
              <a:t>An accessible dataset</a:t>
            </a:r>
          </a:p>
          <a:p>
            <a:r>
              <a:rPr lang="en-US" sz="2800" dirty="0" smtClean="0"/>
              <a:t>Modeling plan + appropriate tools</a:t>
            </a:r>
            <a:endParaRPr lang="en-US" sz="2400" dirty="0" smtClean="0"/>
          </a:p>
        </p:txBody>
      </p:sp>
      <p:sp>
        <p:nvSpPr>
          <p:cNvPr id="4" name="AutoShape 2" descr="data:image/jpeg;base64,/9j/4AAQSkZJRgABAQAAAQABAAD/2wCEAAkGBxQTEhUTExQWFhUXGR8aFxgYGB4fHhsgICEcHiEfIh8cHSggHhwlHiAdITEhJikrLi4uICAzODMsOCguLi0BCgoKDg0OGxAQGywkICQsNDItLywsLCwsLCwsLCwsLCwsLCwsLCwsLDQsLCwsNCwsLCwsLCwsLCwsLCwsLDQsLP/AABEIANQA7gMBIgACEQEDEQH/xAAbAAACAwEBAQAAAAAAAAAAAAAEBQIDBgABB//EAEAQAAIBAgQEBAQEBQMCBQUAAAECEQMhAAQSMQUiQVETYXGBBjKRoUKxwfAUI1LR4TNi8XKCBxUkkqIWQ7LC4v/EABkBAAMBAQEAAAAAAAAAAAAAAAECAwQABf/EAC4RAAICAQMDAgUEAgMAAAAAAAABAhEhAxIxIkFRYXEEMoGxwaHR8PETkTNCgv/aAAwDAQACEQMRAD8Aa/ENc+MhRg1MDVoIIkg3AHbzwo/jDSr1HSCFgaWuDO49Z/LA1TPM+4uDqEC0E7faPcYrz2V0FmEQSbTPMfQ3k/fGD1XuZJTblZb8NZojM5rMEDSJJI+UaieWB3No7Yop5wFmqLuJ5Y+WIj64UZTNCkSpGksdUyYYGCFa8DafWcW5vNEVAwkKSuryvE7eWETxXgV5R3xBoFYik+oQGHlqAJX1G/2xJswfACjqAzQPSPzGJZtaTt4qjUwAliNKsT+Ykb7YCFWXZesXHS5GLzjSaTOnyECtDK4NyBB6jTEH6/lgrjjlnLldOtSht+L/AFFPuD9jj3h9ELTIZTB1KDpgG4bVJ68vTATAuWE2azHsRBU/vscCUUluKtbUPOCnxaa1AwVheALgqIHuZBwp4hVYHxZOpdOodw2omfcDFzZk0wFQCTTDEd2B2/8AaF+mLDmCtNkYLDhZnpvP2I+mOje633DLrSb9SvOPrTwwoLlgy2uR2Ees+2Dc7ppU2opckRUb8kHlNz3PtjqdMUU1G739lmb+1z9MA8pV2Eyxne3f6/2w0pVGzMnaL8oUqoFabRJxAWqjVvMERG/LI/27R3tjzhKxDdDf/H1OCeIUaahjDF5OxGkDeAd9x0+mHjTdDxTdgNVxN/lIKsPTr7fpjqVOGC/iAv2Mk38v84H1ByY/ELjrJ6+2L6wbwp/EOU+YJsf33wlXGv5QtdgmnmosNLMPltN/b+rHtHP62dGTS1509D1EbYDy9AqpYljqtpXaQQYJOxjy74P4hUpeMCJ1aeUCACsdgJ77noMGUXsKbFtB8tlfDcqy/wAuqZUH5mEGQImN5v2OE/FVRXdURtG6ixYYf/8AmKlVnpa4AOrpJuT5QcVnKUXZgywQILajed5v+WLRb3jWlKxLkswG0CG3Iv0iN4sNxg7NOfCQyoZKhTeTBJIFupNox2ZyNOkumleTJkzvH0th9wrIaqBNVQjh9Qgww0jUpJJ+nr1wzoNJuxRlOKKNQLsNBhtOxB3kEXAMDE6lCk7TRZVLCIK8pPcRsfTHnGKgdqOrnY0vCgX0g9IHcwxJwHwvIP4eqmwBHSwA8z2H3wINLAa25i6GXCQ9KoxqQQAZVTvufe4mMPsrS8Wial1SN4kki+kCRLRbt3wHwCgKgKVW1wyliDytptfrJkjpIGGGdzmmq1GAq0wAFXYarnbr3xn1mrvwS1HuyzJ8TOpyEUqsAsJk+56n0j0xbwxKTAoabOmpZBbeSAbDp3GL83wiXqVLwNAABjfVP5YGyTlagJ5dRjQCCLHqe+2KLpW45NIhWKh3RRpVRpFrW7dzgKrmtJshqRaJj3wTxCuWZvUgYJ4bwerUsikmJsJMdfvhlkV82XqwAB3lQT5EjHuSrgkoeu3r+7+uB6eZpiAFJHUk2ufLzxXnxznoduvscYdSTg90eO4GiFegF1UyNWsCR1MEkR2NwZ9cTztJoWpHMFAM/KTEFTG+31jF9ImopbTNYQhsOa4kjzi3vi7xECkESopF4J2Mfb5p9cVl8uBstWVZ59VBf6QCCDv3ufy74S0qbAqSvzCQT2/thll6olQV1JUs3YjuYvO1x288G8by4QfywwpkSwY99lHkO1yZGKJKWSuJ+9A1Oo/gEMVMDlhjIE3kE27wPLAlEAg6l6EH9D7TgdqRFO8nSZgen+Rj1TZAuq91JgAX2Mkfr54elIErkXeGrMh5lhhOxtYnt0wa9MCoXY6l/ADte/2xFlELr5GINp5Zkz5g+tr9N8VZeoGqQRBUSFPTpcYjKW11/FnP4FeMIvzVfWIvLSotPUSfeRgbhUgtQJlCSUbzx2azUsGtKmB0Hn9cUqY0lZYbgxEXjfuDhW1V1/QrjgJylqoQiLqsdrX++HhpU69qjMgpDTqmRaTsBqgbdd8LMjSFWuj2Cm7A7SIBH/d+p7YeZ3LqHFKmmnx+gNgol2g9bACeseeDpXGLvyU01izNcdyWir4FMq3h/wCpUC7loIAsCAojtufaWXRgdL7MpEzY/wCR54a5TL6qtY96j/TUY+0YZVciGXTsf1/fXGh7ZS9TXqfDXAx+azhpKKpG8ow7kT9jgzJU0qIlRRDAsGBJJuLAHqLn0xPM/DrOKisGAcfMxGkMu0A3kdYkGcVjKV6K/wAywZlAddMdIuvyz2sTGGlG4UQUHtpoA4dnHNZUIgGxDAaQQTaYubd8MswiCowLsihjJIOwub9f+MEca4kv8OtNwCBYATyEm7THNJ88Knr6zqktYiJt/gwRgtBnFLqRDMZulUdvCJg7Fo6dbXxpqtsutNU1vphmHUgCwG8dI8sIuE8GCNTaqNCKpIBmXDMSp2+W4F8NOCfPU1gk8xYEwebpbZjv5SMLK6Fnauu4bw7hSlEYs+osrQdrX7Wgdt8IuJ5OuajqJ0aiFVR9/wBMaqpXVfDBZ2qaioNoiJM99t8JOK8SYGoZIWTa3MRO0Db1/TCT1NiYdTmvQYcGpBEIvyqWYgTJ/e2Kc8h8dTpgMhk9zcyfPbAfAs8XpKNqjsxEtaBAt0EbYe5aslQMFYOUMEx3vaenQemEjCtN3lvn3JuFQJLQpvQJdiq2LECbwRfrF+n1wkr8KKMrIP5ZlgYA28gbGcOKN6TUyYBBX9/bCTwlppUqeISiU5LsZJLNpUQNjH5YGjUtJIOmt0TOHMlqpU2djF7RFzv+7Y3H/h9RquZ5WHh2nV/VFiu4sd+3njGvl0Wpra6uJUyZPex/Xvj6PwuiEoqp1USnL4diDudQj85O/TbF9WSjArKO0yuZ4cjU6hWRUQ6o7qTG3kQTPYjC6ll3flfc/K4gxaeaOkz54aZUhcy9SfnprCxcyD1H+5evfFDnTXNMECb2PS59jY29MRtVVYayZXYNm8uaUMGU6G0uoa8wCTtsQd/I4sJNSCFgNShgRciVn8iMMDV5SWUEAEkMIYAeY3xTSoUjBDMskMA0xHkRcDbpguNcHbtuaE3DpR2y7go1IgxuCDBiZI2YYur19ZqIzQGJKt/STsQOtot2wbxfhyUnVqZkNudz7+WFuaputRmKnTpEKBdbCT5CBgN9Tj4HilKVoq4rmUoKFZtTsZ0KNwepJ/QYCKErTWCD/SZMXP8AjDHLZanWA1gFhADbMPxaZ7Xgj37xochX0u7iDyqApiNYnSLje5Hv5YaMkntopBpOmJM0ni0rE66YhpW7AD/8sWZRUqR0fRAYi+mRv9sX8QyjZdg6MGOnUdRW/ccuw+4vvi6qyowqA8jiLeXQDpcD9jENSHNkXGsAXGOGPppimvpqIgmbi1+o3gYLya1Go/zgSxYSFi66ZGkTAuG6flj3P5ctoIaApsLwZBiSNo/TE2VdKEoX5gNKg3tAJI+WSAe+KxjuikUTU0ooU5LPGk6nUNBlTsRIM+Y8vrjVjMeGgqP/AKgplgBGnSQQvnLDmHljLcPyyVCoAI11CH7KF0lm8jBPXGjz7tU1FlhWlQOgAgAekC36YLlUaBe3BZkkipUH+4/mcOKdHVA2JgYUIStUzuQrfVQf1w9yb3B7X+mOaW89VPpTXgEzOXnn6dB2HQYCzDDSbWNiD1FjH+cOaZ5AMIs8ljjo25WNSqmZ/i+S8AEGofDqHWusAg7DYHpbcHAGVzK03MNIBEjT7T+9sPvjHKzQoAE61V20r+JTH3/zhB8G5F6lV6jA+DT53M9rhf8AqawxpulZilWUaA8QQAmCoFwCT8v4QZ6Re24098LshxoOKjanCjUZYR3uLYX8dRqiattT7AbQARH+0WUDyGAstzUnTaRP1MR5bYk05K6JtWjScM4h4tZW1O80y2si1zb03GFvxLl6+pmApgSIBuYbVc2IGw+uJ5aotGoLDkowQDB7DpeCBfzxZkMi/h1q9XUKegKAx3OpSpE/u4746rnvr2OXO4pynD4Chqio+gIgW+k/Mx2gEmN9hfrGNFwSkaWZNNn1a0gm93W5ib7YS5Dgj5kOwZkIBaVCiZ3JLEAGNhi2nV0vTdWJNMgqT1EQSfMjBm1GkwamI0PzW0tpM3YwOnmT7bYW/FGQalkQWsK2YGuN1pwwpj0kk++GmfooKiMzDQp1kg9NJmY3nthVxypWzBroJK1DTNMdFgiD959sQ+HhtbXj+yWmmmZsU9VQlhNNn2BGqNhHmF/PH0LgGe8VDywqhUDNctAIvexFvK+MrwDhlTS9asJpKSoUjcjeD0Ebnzw3zvFBQVURZYyxUnvv9LADyxT4mO+Kiu5abbVIQZkmmqOonQCPugH/AMS0dsT4uqjM1XmJpA+YJ0Lb2n74Jp0JU7xbSekqx/MwPY47iFBXILaUYhTrI6KWEWImO2E02n09yEMsVVKoenTK6iGUw+9xIIawsce5bMyhQiGUcpP3H76emGVfwymmnOod9puSYI7SYwnd3Ukuqm8CR0jqAQAewvis9Ndh56eLRblc1UFVYcwbn+3/ABg/j+ZjQ1bLoxcwCG5oB31JI6TDDA+RqLUbZVVQDype5PQe/wBu+L81xKqgHhsFLEDmjy7i0jbEVFxq3+SUY1miOWq6tHgq+knmUpeekFelogi/cYZHLVhoJoloOo8ptFwbiD6enngSpxPMhHlwSIEQsAkjlNuxM+3e0OF8VdzIpkgnSDTDLeTchDEQLkjqMVlpxllDSi/QM4hRdi2iNZEsrAzDQTbeALRGF9GtrmgxnxOam3ZokfUWJxqDmKnIjGCyjSrQV1SQRNmB7EMMZTN5fxuZQy6XZSTfWFMNpO9iYIMnzJwjjHbYiyrGWTqKaYpiQVEN9enofyxXw9jrKEkS4Cl7C1wIBMgE6gbHbocD066r/wCodmURpZR+I+42jmteQcX8RJ0akg9ZO0GL32/D98NBJch05bZe5zUHU1X3Ys/yiBzaVMDcSL+hM98B8MRiGabUzzHqZkAX3v8ATB1fMNCG+r8QFxML6f8AM4KydYqDy2cXDgQZ3seh7bYG6O6lkac42TTMa1p1PLQ09wbf/EqPY4d8Oqb3vpaP/acIa9UI4SIV/njYH8J9r7dCcMeB+IKqrUAHNaLyv5bdsKqcq8G74fVUtOu6D8rVmkPLf9MLs014xbliU1Uz0lfcHACV9dYJtfD6aNTLOP0VasqsxGhFKlY3vA8ptjzOU5y5o0Yk/wAyqwA5zHlAn5d+kdsB8dzmvMvp5TAQR3W5M+o7YryqhCwMiZUiRfpYgW6dIkjFErMepG5WC5Xg4rL4IbnHNTEmGgiVHZoFr9I6zgnL0sqtM0jTqghlNQipEMZKoZpzOkyU3E32wZk8tSV6bS3KZCiJtfeNpxZxLNeIyVSsIGYvTgWaZkRvq79wcO7bySluujqnDKbF3RnoMNOqo6owABmBJEG3zRI6YOziUjQakjwoRG8Q8xYs+8G8llMubzO0HFTZVmEuUy1AyRrMazJnSt3YbbC8DExSV8qaf8TW0yX8ZqJUqsq0AE3SQTeIBxOaqOPK+6EqsmYTL5nxFpUlL3VtLU2EWBaWNhfv7nDGjSkuXpur2IRBOknoYtBH0xdnaLFRXpZzWqIBU0LJi8HSTyz7i2+LvhrLFApWrVmoCQugK7L3sxIpz+K09OpDSaq2UbtJshncu70fBWYUahPLcmQsn8URbDLgFJFo63BWoYSGtEGBHrMn0wBnCKoqMaw8SlVCtCnShgN0Bm8ExO53w3fMZ2lRVqWhzE8igkmTaCAxG2wm+Iqtji/5gH+N1QHnK3iVUpBSaSgcxnmPzH8sJ858P16lRxTK1QTq19DuIHUEbEE4eVfiXOtQY5hRoeVVSsNIMbb7g4dcCpU6CnVUhmgEkm+neB21E39Owx0tVR9zpPbwfO2zDIom66vpIE/mDhxQdf5IYqAA2++oaiI85IOE3GammiEAnUste4upmO1sW8KzIc0pDtr2CgHnXYwTcm32xOts79DHp/MgrjedDurEDWzaJFoVhpBvtO0zbzthNmnYu4gKpYKpDEklmgfhGnpt0nGh45khVj/T1mSQwMkQFj0A72HlgOrlPDR21gVHjQInSAApAiZLQYPST5Yo1uin+vg0TlG67iThFNRmVVuXWWUydpEgSOuoR74bZzKAqaepNYBj+oEbCdgJJP8A24zvEeHnxakLp0szLpI2kmbbCBscFcMqA1qdwQW1WuRAIMnfa4O2DVLL4HrbBkc+lWlppAc6qGfmsSwDPuINzoEjouGTLW8JK9bMtRpC0CA1UwTpUWgQN52B3wHRy9WpnWZgQhYkuNQhATAHmbD3nBnH+IeLX8HSpVUAE9CftEaRH0N8UTdpium1Fe7HPEKkJSnfw1WJ2MA7x6iYwHmg7eGyzKkhh5HdgNpmNXfcb4u4vSk02J/qj20xb6nAGSzbG+4Fz6d/UdO9x2xi0nvV3z9rdGZXWD2qVlnMFCIM3AYEASOt/wAj3wVQGoOCy2MICebbtAkXsROJZmijLaCHMmOvWfqBik1EpqAADsAWJJgecif8+WLQxcbOTTAs3mUpVtIRmZqjGNzJCGQu2xB74X8SzVSqTDtysLR+cmMOczWUvSLL8w0yPwkgefX3sMTzWUPzMPDINucJquLkHmab9Os9cXjKN7WaIOLWUUcJzBZWpPeRKmbqR09D+nrja/DWSOjxGMgi0R+95xhxl6qw7JK67MoIgRETEkbHtj6NwJdOXUCbC0iD+/TCvTUZNrwPp6aU8CnjtAB9ciGufX9JthFnqbUqtOoNiwB/e57Y3lKmrIysJHbGVz2XI0gESNp69L23wq8m+6wJK2XUVGab6jE3HQzfqCTbucX0FBaQb9W8puI6iN4v9cUVQ5LAyP6RbymwJ2Hnhj8N0JcndgSYkQb99j/xtisMEZMBqV3Vt01TzAgn6Ed7C3vg7KcQkjVpPmsGDP0kRIAHcYa8fbLZWn4ldtzyqOszMC97/ucZDg/EaGZzAFFTTZzBDAgP+moA/TBbBQRxDglSo71lqa5iSWGoyTCwWvA7d8HUMmRTqiqqA1aYpoiwSVRSZYgESzSL7aPPHpyzU2KMJXZoMEXOxBkxbDZA7FVoqGtbcyBG82jUR53vhNWT249CU8YK6WYo5WkoSmi1IvTT5VPdo+dx/Sbd8E8P4i9QPqBMi4Fyew7xE2AsPbA+X+HKFQGnmAyEEktTqJHupMD0vgHOcLemtRcjmGLrDUQyrqlZlQylkaQLK2k2O+Iq/wDuBwt3dj/gXCaTU3qCtz1HkstoZRzACPmiT5X2tjQ8L+HcypIrZsVqRsEalJj/AKy8zj438P8AxWatRxVWm1RUZiUpBSQoJMmmUJMdL+mH/wAO/G9RoqCoqy5DqrNpkxB0uWtA2ERfFtqTd9x3k+ncR4ZQoUzVKa2Qcha5UxACyNzij/6Yp6FLKDUIGqWiPKSDby9Tit+PApSeshu3IABzEXBMkwBGoRewws4jxRKlVkquyt80UlZiB+EEyIsZ0gepwnTutUSll+T5lxRyWJIERp/x6Y9+H0MCCAyOXpSLBgu/oQWGCaaAgAjlYRcfn5j+2LqOSp0kLNVIcNqVdJ5gLbiwInc7ye2EcW1nlfqY4v8AQIfO3OkFS7K1W8gsBATa8GDYn74CzGaZmKytjZ5F77X6do6jztXVzuqu7sCwEaADAYtp5ibdDFu/lg7gOTUqA3zC1z0kj3Ij2tikUpKkUnJ3uYtqUdeZKcunTqYMOmkSZHmY6+0jAaZd6GtmkLTRgINpsNiAZNzMYc06RTM1R1sDIm2kXG97AQB3ws+KCw5wdRZUW6gbGoxtqJIBO8CTJAi+OlG40Wg04pHnAK5FEu7EyTc/0r1tb/jFfw7n3zGYhrrdhJY6IuV0zAvG46iMM+M5H/0qBdQcpDlraupZQRYR0PceZwN8Jp4dFjM6YQXndhex9MDWajB+uBXHbbfdjP4iZD4aMSussikdJ0jqCPLbChchoEUi5UfLtfzkAXP2w54hl3q1EpIoYiXuQNJ2mT0+2CuFcIp5Yk1SKlQn5ZCosC9jcgAdum3efwek3or1BGDceSnJ8OclEppMG94UE3JkkC8zEzi7MLRWoy01es4+aCFpqQJMvNrdfLB2f4gjFQSg0/IkkAkgkSBYAbxcxe22Fq1oOmkEGkljbYj5bmwOxmDHN5HGvT0VBeSkNJLJP/zWlTAFNEVvxMdbC0yUmWaDYEAdTPTEsrxKNRHh02YwFCglo7tBJv1vB6zbFHgN1kK9tUAawIve99wANoubYD8NAxd2aPlTZtIgSBsALkHsAYG+HKpIOr8UqEDSqH+qSdX+N9/sMaLhvH/EQA2YbgkHym1oPfGTzwJ1BYBUXc2gd4LwBAvCR53wtfMPQ0sJZrwZsR/uFoxOdtUUi0fSqedWe31/thDma58Qhfl7zPtbFPDuPI8AgauzQPoTYj0wbUyqE6om+wn2uD1tb1xKMGVckL6lNbWJ6Rcn2gdP8YGAYPIkibkmPaAN/wA8FZ3VTImFABJuelr+Uk/T6RSSJkmxO5jz29f30ulSIt2Lv/EDhlWtSp18uCxSVdesEbxjG/C2Qr+OrN/JCNrLMDcjbrc/5xvsjm1WroBKsw+XyHt26HBFTJXndje/beB0uIPvhVax2Daee5ZUr+I3zXJlges9gNve/fEcuKjAmnq07MFMGLi0RftHlgPMKNBg7gj9Jm9+s+WL+A5xqZBabWGor02274MmlSAlYfw5QxDQ2pAUnZgAIFzv1BG464YZDMUqTk8pSR4hMKFjYggaSwMXsBt1tHMVvFcsxC0rEELJkySN4NxM9JjC/jR1v/LVVpqoDaVMAy34dg0YRxVjRaYLmMlSNWpXpU6T1YJJXT4ilhBaQLqxuLbGI798PfC+QWmWNMBSiy5qH55sOpBvbSZOGeQ4J/Op1VQqVhdVpIUAXnyAEdY98OqNenTcUfxpJQFZABETqg6T06HCuFodpPgUcRLVUUZZ2dmcElwQSB/Sv/2qY3vcwBhN8SfDOZqlGUxUCxUAZ1nYgiASROoeQ04+gPTpsGRXRiDcIRPmDH64or8OCQacAneLTtv07YDg4ZRCWnStHzN86umGSRcx1XaBI8uu+LcxQFekURgWKyAfmtPTr5xePUYXmof5l/lAIAMdJI9O5G2Fmc4oFg/MZkQsWmLGx9/LywNHV3w60ebtvIX4ECl+HQwV5O+kyJ/t0jyw0pkI5OqPwgCLzsPrHfEKdXx0VTzsxlTtqED5v90ddzEHHq5IHM1qIY2Lx7hiD5fh+2KaaccIa7RHOEO6uCD+Fo+2/nitK0PUKhICktqEgiV73DAix7Ag7yA87n3y/Iiqr2LT1Bg6ZM9ImI7dMQzFc1AWQ2ZRrJ9mBM9O/mPPHPqyUgtqQS/FqbkK5YOeYEiF6wPMecD3jDjguULUxIVCSHNiVUKQbib7H1xkuFUxmX0anqahLFhyqF/GDuF2v0EbY3NR4CUEJiQBAI7S5JiFF4BvJnoIZ6O6k+E7LuLbyw981TQlaeoEDmcpMdB252i07AGJAMBUqygaafykDU7amLSZvpgQd9IgQbnabK9XRTKBhpDabC5iZFtiQNtgI2kkDVWLM2lwjCVtE9LXEdbxMEi83F1SVIdIjRKsxkE8zQfl+YjUZHlEwe/TEChC1ApSWMadM6rgAX3jlAGwxDO8gLFi0BUEKTOqCdupAmWO2+4JsCKG1GRflEi3KTY7WuZ2X1k4FhI18rMlqgLAkuxk2gg9RNtceY8hiVenTDhkCiFIXVEbwCdvxQYsB6icQoSx1aSoBAURy7jTA63jfeAbdbhTfUQ6yUAkyLWuLCYkGT698AIHm6IKnU1rHVoIBveNI+booMyZ85W5qm1R6iKsimoAiYm0kEzPX2jrGG1FCRKwQAzQRJO0GTMAEgSN4nqGxGlT2UU1tJhjYfiA6k26f4wrRwu4bw8EEVDq0MBAgTqkkSL9Inyw1y9OtlwHpE1qUklNR5RMiD3iTfvHfHmWKlv5Q1BVYehJc2naJO/aME5VhTJvqVjJWTcnyv1m/l5HAoayNVBWph6T6qbkAiLid1nuBaPPyxFH02I5YgdtjHpsLYGCijUDUmJBM1FOzNHLt+KJ9/bDXK5vL16cLA6aTvMyY73tIOOsDPVy1I6G5RpWzD3xP+JDKRYQSRf2Anf1/wAYrfhBN6TmBFpt06dp/PAVPhdSYuPKZHmf0x246ivjSlxpAsJsOt9j3AGKKeS081Q6FFyWPfphmcv4QYhg/tte3tbCmrXVjz6mJUECYuelxYdMK45F31hDahD1FAqKqxI1GZM8osZiR0i+KSaqszauYmGKkX6XFjH1tGA8pRk6KZKErdt4A9hAvv5nEK3C3QySrwSSJIm29vYjEpRUs28A/wAW5X+RnR4rWGx9Cpg+2xxBXpnRr8UlWLMWYsWncEtcjy/LC2pSekkUq6kAEw1OdVybksIAEDr98FcDRwjNWdrnkIgp9NPLBtEzfAjaV9iShqJXGX+x/W4noYvlTpIWF1KPKQR+s40fC+Ja6Yeoo1GxCxA9JPXGD4nmTT0iBeRKwYPSVLX+o9sNaNWiioCamoqC0hZnrABAC+pJ2xS7iPDV1XlpGFyeZHj6D+IQJ8hJ+wwMuSBpoXBK08xUpNvDSquokXF5+vngZMwFKVVnSDzSBb3FoI1Xt/fY0afiUDT20VvEJABlShEESPxA3v6WxDak7fchpxqVegjyDiiKRElRVJE9hoNoJtuMOLjiA031NpfpOgDVPkQo95wm0g0huVLMT1j5R+Hb1t7Yc5Wmagr1VjxCrKkA2ZwRYehi39WNGnjAjWeOQH4kDQ7rDGdTTJ1WJBA2G87THXCjhwd0vTimx8NSq8kkTpHWxG9+3XGkHD8xRVDXoOrIF1hgCBFlkgleYDv0OGtJiSAklIVEOok6RHXuoG3eMO8yW3gpC/lZRwjhoy9JVAXW5GqCCAAZN9oEe+k+mLqWY+euDNpQ7gxZdNrgvPMbQu1xM6onUoU6QNJjaSxET/0hj9O+A87mhUDQJ0fKBsAtp8z+EdO284ujQRzFRV1KpJAb13Mekt38oPWamplSFZZLXeoTNzq2XpaALixI7DEq1DxGpleWDPqbwAPvNyb95xZQyoZ4lmIIuTZQBA2/FJ+Xp13wrCCJWZUB0SNVywBNzECbSRBLRAEemC6bFFYuBsST1nt7AC/fa4wbTUoCdPOWB5uhlth3gx9Owxb/ABwAnQGYQpOr35iNhOwG/wCQ2s6yvLcNdgF1iQNg0Fdwb9D08r9d/MxlAVCzZeZiwMbwI3mDtG9j2OJ08/DAQADYR+I+Q7Wt0G8WxYvFUP8AqC/WAYEbXJvvMY6jrPWypL6hsAFgCxI5o87bnpM9bqTTbWTogrBJjYXMD+owLDaCvfDfxtZ1hoAAVdregkAX7H12jFVXWos4OqYO9/1m3ppjAaOBFpu5si045SZ3KweawBIknte22OWiqxzAtBle3Xtt5e3XHVcyqKRN4Iki5v8Ab/8AnC1aw5iIvsNz9P309MKwjSnnackOobWTJO0jr5yR7EYVcYoMeSmoVZCAiPmPUddz9xjxtBIAtHWLk/46Yup1lcMDdgQU+tvyH22wlhKsvmBRcBajOo+boQCxA9fxH2GDn4ixACvebz9x+R9zhZmqMjULaTBHfr7gSfv2xVTpxUhdgdRP1E/YH3w6FY/yC8jXsFt7/wBo98ZhqqeKA6hjICb77C3fzxq8uYpVC9o+np9cZGtmOfkEsRYSBP6X88LqcpkpOmmPqLKha7FtI1aTZb29zMf3mxahNS1KtZiBIlmKgCIkgG3QgCOm84R5HhwZC1XXrNQgrJlIjfpf5p2j1nHZXMkMdDITACvymY6gNYnzvuN4xNxV0uxRKkjzP1jrKU6y6WsJHzDdTGmPSftbEqNVhlosfsAZ/ObfXthYqValTlZvDVlZpHUWJJm53ww4r4tOkGpqwRd3kelgTLN1sD9sdtuokpPKiT4dm6gABAJBmSQSZn5gbbXCjr92PC+MhC1RF1FrMviiOhDcx33tPXGSXiJ1HU7MxPKgLFrQABsJn1wXl8oKirpa99WoMQD2EKTIEdI/LFcdjT8uSnhuQL1myggKzjS+7CGIMj0OqNrAzjVVKdTLDM7PUoiLWEgAoY7aX2xCiwTM/wAug7mNY8MzUqBbG8jQBEwsA7GZu7+JcrU8SrqdWSur6KYBkBaVCJ7cwb/3D28+U9zfjH6OzPBcM+e8dBoCi1MjQwYwogIH+RdzsVjvY9Maj4WpA5MZiqW/1aLU00yrMH1XM2BCA9I3km2MdX4+9GkKVJiEqIQyKABU/mP8waZNiDN7m4nGyywdqasRKUE5SAAOUwF5RcTBPlH9WNOrPZG/c6dUvI34x8UmlFCmKJWqoLyrfy9xoJJuEgHV62GAqVOIhbUl1tFhNz0Prc/phRluFUwHrtUh6VQUgEAYksepJBCx1AvG5jDyi5KyG0hyJ9BAgfUCcW0VUUOrvJTmI0RqgS49DMdP3BPcYDRGC6aQhoknoskabmwKgW8yPYrM05DKAYAJEerML9TDCffFOUz2pjRUTvMC7EefSI/LzBruHoKoUaNOnz7qu/RQVvJ6n26TsMRbOaVVUGlQbki5IvYbCJj2vsTgcEtysuxDWnSCDa03M3I777EHqmpWJa5MFVA2AEj0G19rY5NAonmcyoKlZL6SVudzB1bbKDPcztMYWVMz4QIALareUk7nuNhveB5jBDMRzuok/pJtI2kr9D3wvqZhk1FrE3PWDzAC+wUD/G2C5HBOQoHkGoy0iNpAEkTfexPYRIuMMquWQDVVfSZtylpP+0DYDzHoMJ+F1S2k3QAAoTuUvJMdyZjqSO2GJUPpadKD52J3kE6O5PUgefSZZZFJVapYwGYdiQBI7nsfc9uuLEqEA35+jm9+n9h0tOLtNOGOmT29LfbsLCDtIGKKZAfUfsNrMR5d9sTkqCipySyhhqLTaNhsAIta5/YwBmcmUkj5iLHaLxHubf8AGGlPM/Ke1p79DH0P54Drc7A7xpgdhe/nacKwlSFvmdbm32P5f3xDWLibg9DE7D88HgK0g7aReev+cK81TAsPr+WFaCRrmY0kzqmP36nFuVXmPXdSfuPYQL+fnirZWIuQyifIhz/+o+2DuCUdIkwB1P79sFMVhud4qFXw1ALO0Em4A6mJi3czGMTxOnDsgZWO5KmxHkDDD3GCeJcRbWzaToaJNupIB6/cdvPB4zXhUw6aNZuahXa/vBj2t5nCt3JX9BW6D8rnWppTMEViqq8RIEgTtbzI38t8I6p5yCCyln+8CPvI7GPLD6jmRWbVSlyyggltMQOkb9Be/frhSM2lKaY0NHMREEMeYkNBiZn0tibcr3eh3Dob8OoFyE1aVF2kzpG1piY28ycLqtQmo1SpU1qrEUwASdIMAhJ3NrEgDzxVTy1U6gWYapKjp0850x27XwX/AA/gE+G4FUgDXI5R/tnZje/lbHfDwknn6v8AYWMGnbFYzKkFhTKztqYWPUQFC+w2nfHVErVLywHQK2mB23+2DqtDbxNRE3f8V72mw9fte9i8Pp1ZHLbYstyPOBEj7+2NW0puCK1VDT01KdSt4ogUadQotQDaSoZ23awHX0I2uaV/Ay8KKMUTrVmV2UhChBZhLFGSmDtN58kfB1zVFGpZpCKJHh02sGTkjUrg6gTDC2xYRaSS+H06fhjL6gxoaqbSYJDbvp6g1FLAA22x5Ou0oejJwdOmZk/D9Ot4eYaEDLqUSTph2djvzDW2kDcyRO2GPBuIlkqBKINNQKaR88MUkE/KzNGrbcQOgFtbh1WhlqYKtsFi8AI3KZm7Rc3BJNyIwTncu1KlQrxqp1CdakcqsOUpCkcsgkGdu/V23J2uwbzYJ8Z8OMLm2OnxHQKnhgA8sbjra9rW7YPyj0zRXV+ISCp2MmSY2vvcde1l/GM27lqT/wA0U20gBjFNTuIaCJsoJiLdLYy3GKpo1PDWvqYQQVQhPQT83bUAJ6d8atOVYsq2llG1ou6lgIkD7CSLG8b+Yv2wu4Vw5gfFX5iSBPW2onyG4jfbywq+G6WYqVJarCQxPKpm0kzp8xPkTvh7lnqrpm5LFV0gCFkE8oAgkAbfpil5GQ3rcPDyHLTJnSYHS1rTaPLEDlUQkou1gw+UmNhJlvUjt7FUqvISSQPb6dLT09Me1XkgCS2223YeXX6jDI5gCZUxzAf1X2HnMyT7DAHEOGABbyB5WM9I/XsMM2oGNTTe9m+bp9PP13wNX1AXEzJ+Y+w77nof7YNi0LDw9tQHZWv1gzfyNxGKsjlnaoFNgFF+wmSPUqN98HZVSsazvGlV7CTv0vf2HYYjWzHMQsDv9YMnvsI6YbgUjScmow/Co5j3mIiNhff2G2K3qCdQvfmMdpER7RgTNOYIm+5Pf19D0wufNkEwQOkDf774RzRw4JCwIJuQ29rxH5+2KKVMwTs1vp28/wDnAuSzlQM2pdQYzIF5/f5YH4jxFab/ADSpG3t6eeFs60GsWkgbNH1PN+/bAObrE8g36+e/6xg/JZtawCyJ3/fsRgTiNFVqNJPLAjSe/wCuOYbLOH0JDKetx6j87Fh747McS1wicsiFJ6n07dJ9MU0a4HMDzi6zMelve+Pc7SBbxbwbuAdjvPY7X/zZZOsEJTyCVs0dT8xIQc3LYAfvYdcPKPDaIp6qdenUZlEqJ0GTeCDGmJMwCCDgLKqrHmhSxs4uD62EmY7R1w6GUYKWizLykqSWU9p92ubx6YlUZYydHb3M/R4QUUOrPysXl41A2tIs09xp623xE6VfWoRmKFCOY3uAZ06ZsOvU7749zGWmvOpiE6GwFtJAH9JPXrvi7L5so4V4Oqppg2PyyIPcmQAfS0YpGXV9AXK8ZPMsBpYBjCXXTcadiO9zDeV/PBNOlU8NzpemYBBMA7na/Yn2x5w7J0ajGtlqo0mTUpnfa8dQethHXBQpNSIVwIIMEXQyb9IvOx745TcbsL1WuBflKZ8NhTB1atgLkgrNu++C2ylQouqiwfqYMn/t1KR7n2xXVzbMagJ+SwiFgEdIgDFGTq0nLMxhRYEGCfcgz/kd8CGptcqzn8I6MuTTcQTUQtZnWpSMwGgxNisCKi2g2HnvJvyOVNKqxZgy1GGkLPODp0yfIglbg/N3jBlP4dpZlKa1irVgzGFeZsJGpRq0iFsDAk3iDg45TLpT0mvIViKZUAimxudM9QDpkRY+c48+0084OSrJnvij498F6VMU1KFhqLzz6TDBY+Qg9elrYeZdKTiplabipSZgxRvno1Ncyw6o5FnFtQE7nC2rwWk5BOYqENUc01poATqiVEkzcC8d/PB9HL0Eenpp1GZW+dzBWLHsb/L2N98HTnGNOue9jbsmfGaqNm81QdwcuHrVWQXJQhgemm+wBabi2AuMcHGYp06tIgtQK03YbVaRUGlUt3BifUfhjDTNECvnK1AFlNOopioGVa28adAKkxe+5O8YV/8AhlSzOY8bxxopIulnZRDair6SeW4Dawwn5jO99EKTtGirGmQyppAagPluVHfz+nSfbEqM1QxpkKslNX25fb9O5w3rcODUxp5lHaDP5m+FqZjwqnNbSIUEwo/7QJt+yZxrYyGmWo6KKFVB07DcSJtHYHp5T2xdVyjaWgxFi0SZI5rnc/XbY4COaikBMneL6Ru0k7N0MA7Dtj2nxBmggyuplJi4sD7Em5/ToLObRzIFEwZiIi/a52HT7+4QKTa4APNG57c2CMxmFIhmJB2jaNpJ6nfAVTOKz00SBJ6CYAIEADewN7T5YNgaI5mrYrsY/vjL8Q4miOVJmAGMe/TruD9Mbjj+UpU6Q0sC5BltXz2AECPLVvbubY+UZxwGcEe59Y6b2x26xWqHhzerXYAkiAGm5m/2FvPCxso2kPMGSN7gjp6Rt0OK8vWhWeSRImbxHY9vpirOcXDBtIg22vMmP364ldgwHZbOMbFiCNiCYPqOmLf4um/LUidtcDfzxkBmnLSLkb/vthhQziADxRAaYdQem/SGg7wcOvBOSrNDjnoNr8NioMFl2jrcWkbwfLB+ez9NgGJAt12a2/0P7OyhXqppdKyjoGsVcdLGRIuO/pjQZQjMUmpswFSCytAqAm0qErSbiTGveYicddC2n3EGazq1iAmhQLMRafb6nbBOUdiWhgVWBvAEd2MdN74tyvBqOsampqxPKUYqp/6kcz7U3P8A0nF+d+G6wdfGqIAG1Uxq0giIFouN59b45rdyCfBXRcC0iDJ7gnyjby6dt8afhHFaZohQwfQCWSqTeJhZVfl1QOsX7Yy7cFFBZM6WPzaw1/ITv7YYcOyK1aT1GcqiGNCxqcwIuREmTv27YhLplT5JqdPBPKVqtSEkMF+Zo/IsSR23vi/M6XpFy2jYKXI0ap77gm+9gYvimvxPQqImlUB0yoJkyJBJsLC5BP2vXUpFk8JEUgltcwSCbqRq5TEndbW7HDJ92TlhguYypyyh3pKmoqUqBlIm5Hykgz2OHPC8xVeShR6YiFZrx6wYEd5B2tvhBlXzFJnVW1Ag2Y9f9ymQRHa1thginSalUWyU6mkM4BMFWGohQb3k26EDaLUi7afYq1fDHtdEc6hpV23DGDMRBIkDaO2Mo6PkKjqwD6vkLLqle8QQG2B/sRjS8PSlmWbVqRul1g2FxaZsLW98UVKekmjmV8REMo0fl5HqOhGKQxldycJ7WanK8XTwycvTLAEIsMJaDcllFiDeNgfOcSqZ88oFGjl1D8gbUzM9yWCC5J32LRcwBi74e4cUpqWXw3ZQBTL6lpgSVgQJaDJN7yZJvgnK5FKYaaxq+IYbVlyZJEwszyx0HkSSZJ8/pSxRqbTbSBxlQyqlRtahtbOOXwws1NQIY6dJYgEN0A8iXlVFYvUWYFkI0HULl+Zh8wHXe9pg4T8QqLqSmp6atBDrqVZ/+FxPcdbjDfhObVafLSimV8SAZdbAEQIkdYUmO9xhNNN5kUgkKs/lT/MLKadR5QDWrFlH4rkDTv1jf0wfk6tFE0VaqOoUVKiSC3KERiApkmAEmNyNpjCv4p+Jf4eqENYZemfmD/zWKnSNNuVSIJPMYlbG+EfF69V2ek6DSlNkIVIB1kmzC5lghF7jpiktNJ2gLDs0fCOMoC4S1MCdCqx0oB0gH37WtfDOotKAwKnUobbYEAiRANwZ2wh+CMqQtOrorjWxXTUKqwXSxm/NpLRKzMrI1Aai6zfDvFbQtMKms6SrjWVAgsRHyCy7k/LYDakn05v25/Iqi3G7FfGSqK1RqoEjSCbQT6iQYGM8ePacq9QNq01YEMGmydQSOvtjz4udKNNaOp3LS0MoZWkXUmLQNovb653iHDa1PKURlUY6mNZgJmGsBHzRpVemEjV9ySTwar/z2np1gxy2XqJAPpN+thivgHGFeoaqLTHh85FRtKgSLBlB0k7CwBMbk3y3D+HDM0w1SnUo1EOktDAd9za97HzxZw/JVsvVqOwWoJ0Gk8hqlF4llZYDx+JGkDcjbF93buaFJtm/+La7CgwTw9DpqCDWXEkFd7X+u48sfN6nB67DWy6U1aZe2o3mBEn1iPPGu+JONMgqUqDtKsw0Ckx5wQBBgq9tQ2sbA74Gq5KvXTJ1XrNSWnS1VTEFmY3EHYwo3FpxyVrAk9Roz2cpeHk2LRqeqFAmbGB97nA3w7wetUpBVpiXJao7WCqJCjV31SY3jDmror5gUlJabqzAm4BPrIF7d8br4aoeHSKfwtIPQBkVK48OrEMGnnC9Om4I225JvDEW5o+fZ74doZZIQCrWPNDsdC+cfiFjAYwYPaMJafDmqNUqVl1EUyQZJUmyrBWQoEzoH+MaTPZLMZhq2aWklOqJenpJirTLlSFXppI2IBiO9kma4bXcE5YMqo4VqR5YJMAqDC6Se9wbG0HDpIMU1ywThtZGPhVK1MoQFutXyAMeFAM+Y6b4ZVPhL+EVcwcyhJIdNM2vKltMkHblIF5HTG44P8K08otSapqVHQoxIAUjUCdKkEx+H5je9umT47pp1SBTSKTjlLapUhWJFgFN2EFSVg4WGpGfyjV4B87wh6jVWpo24hTaNX4bx8hlSNxAtc4LyGc8EGi9VKtIRqorLfTSQqNMwwb1HTDzh/MzawxNFSTqYHmAEC3XcyNiPPGY4lwn+F5qctTe4JNw24U2vA295GKxjiycXctobUpUyAUAFOR4hLFjSk/jUaYX/fcbiZth5Wy0UaZ1BlcMjOGGk35ADAMRG3fGI4bkKtWvT/h2qmtDRoYC8M0MWtpIF9ViBfG341llQHndSaYF1APiMNwBy7ljPy29IlOKvPcMtNIV5JOWqtFtZpDVU0rKARqi7c1pINgYtthtwXhxzKa5K7dDF5kzsOh9z2uko11pnVTLq1SCyLcMNgSZkbyAoG8kXEaLK8RBWorjwyKWovE9BB7mNUiT/k9sCyjBqyri/DEXNfMrUVWWMiZE2N7WiTsb94Cz4lerVYkI601VNJAuSwXoNxMi+0HDCrmUfLIyuAVYKiMxLkyNJJkF3aA39O8CZxCvxNfHWm1JalVZPMByA2nzY2tGGUYtYJUryC8Oya06b1HeatMrI1ABbiNVpn03j3w3bOKYdo0sLahAPYgN0NyOuFlbO5pWqEikySujTTCsBqvOkjYTfUbwY3GKcxQaumkMwIabm95kegtgtuL9DpJYscZCvUzT1Hy7MqgIgdlI8U83WGICnUJgXcibnGm+CKxUENVmpBZ6RLnSDqXUGYnflOwImDuDgHglGuwK1UWlVNVUCgBQqqqxYGBAJsOw3BEvsjmxIAWXBMs2+n+4EiJ6Yzz0+mo8mpSUXVGfXPeOSUqahYEyDqmYAaCOkRfbuZwzy2XfSqCmKTkPLJpBCnci8CQBYdQLXOEma4BTya1cxLBUqL4aBuUK0A+h1MCA0To98HZbip0a2JnaYg7C5EGObeB9MJBbVTFdxmmxP8QeMf5bqTXoCFCsQxUgMArQJaCQIHzKR5YQ1Mz4qkgk1cvyvO7Up32kkQfUqe4xuPinKKqgksa7HXY2RRAgE9dXMOgOo+qyhw+nWdq4WtSqEksDph9UAtI5WBY69xzSIWWGA+m20c0raDuF5lnpUCrFtS+JqYzIs1w17yIg2E+mL8zmKgZSHKrpZXQf0kfNq+ZCPIg7W3itV0mlTRA/h+HIFgDMdPwqYP8AxivxYcCr8juiQBeNQBHeCSOvTDz5x/QsJPZRmM7xjVW0ZZab5rUFU1QSE1i5BiBAXUVkNEm8EYU/E2ec1dKtUq1GALqPlEnSIRRDMfmJOwKgCxJ0WTyFI1qlWhR8MBmQN4CrqY6hKuAJEyrTPzLfHua4LlwtWtmmKoG0mGiVWYWd9N5I9DMg46M48HKrpmVy3iNpnxWvaCNAI6SXAJHYAges40HA6mp08QXptqnljlBaZmAYF+4mJ6NszlVqKr0RTdCoakCDJBi5Vvm7yTfaBMi7LcKpKjOwFWr+E7HmVkYaR8tm6CANUbmWfNYGuL47CDJ5U1ueqg5mLKQ1jqlmiGMiTIPp2xfxDJqTNaoWpC2kkqJO0x5+Y+2LanEWqN+AACCFJhYveAem3Q7A4nmqpdWKBNVMMoYGbECSLE6mHY2mJ2wYOsMjmTthvw7mqCFVp0kVpJDKOZiNpLAsI79Y9zRwbiZJH8QPEZ69SmFZVGrSzKjFjsIXfqTMHqtXhhqtFZmVarIXUEROlWL2Bh9Y3Nhv0Awwy6UqoQhtdReakxbePxsqmG/quLWIw2zbJv7l0672NKuZpLVQ1GSi4UgU0loB0ggNYsC4LSQJ5bYCRqfiMqsS0hnLQSsmygx5EjeMCZfLoEREu47QbSSF1XlV1SAOwicMqeVFOk3isSIAJY6S0ddoBNz6nE9VOulfywNNkOKV5QqCgBBmfmgA995PrjAjhqpL0QtUAhl0gHaQLAx1vbuL2xp6lVCZY6REMYJ89gpMAdQepGFKnLOV1rTYMwVVQ6bSrBZiBrIIBB1avY4ppx2x4Fi2wb4crtVq1AeUOrI7cxCmVkkOzAQJMC1sHcEzpqo1CrBaCpKmNjB81cHrba2G2by9EClSRJR9QZ9TEy4ZRvJIgxJi0AC04xtSm7stelTKVX52PUuY1xH+4Fo6g9NjXTkmrXBz09x5xJHoFKdMsal2esXjSLhVU7i3MY7jtYjI15py5d7S5a5b5dIne06t5uARfDbjiJoDFENRqcOCZEadWgHtJknew6gYS86UiruCdYYjQQQCAWvJmYG0jYzgyilY8K2hy5xeaSR9RJgmZg9B0Fow3zz0mpZiDCgGnIBmEA27yEXz+uMvkco1ZnCzqKA2F7bGCdpECbQDe+HfB/EFAowZXqNp0mS6o0qQSdixBA2gARE4XbgDhR5SzgGijrDCnBpDRdGCxMxBMz3jAdVqABqVgZ1uRXDEMpaTHLAaOzXjridfIVGrEGLsSNEjTuRf8e15AjvgWrwdalbUxJ3QJuFkbAAG53tAPngaa2ixh6hI+LUWoKVQM4Vb1UGx76QL2i4iY2OCf/MEaHoglSOqkQb30iSARH0IMQML6PCFuKmhjcCGKtAm177gX9vQl8sW1c7LcQU1A2EETpus33N/TDufc56N4SPqeaOjM0QAL1JO8k2WSZ3AAHsMVZ4H+IqjUQQWAYRO09om8bY7HYzLj6fuWfzf+l9kV5OqcxlIqXl2pmCQSFYgbHe0/XCbgVDTXqZcEhKR0qRY/wCkrk2tJYk2AF4EDHY7Dy4JS+f6r7hnGxpbSthYbCYBAF4kwJ+p8offC/CqZoVGOokFlHMbAAEWFtzjsdiGgr5HauQl4Zk1arULSfDLMtzuACJjcTBjuBhVxjOOtRdLEbiQSDt3F+uOx2Hhx/ozyXSvqM84vhJS03MISSLkuJJMRJ5Vv5Yxeeqk1m1EsAJUHZSTJj1OOx2M8H1P6/caWLaGHCuWmKgMu9ixvvYxgbj2bdKVUqxBCqJ9Qs47HY0xScl7fuTj8wt+HTI1HmNQc2q8/X1OHVXMty+RIA9Bb6Y7HYM3UcDT5JccbTRL7tpMEk2mBsCB9QYx80r5pl0upIYGRGOx2NHgto5Ruvh3iNSvSDVGkjkkQLaQ14680T6db4I4hWLMUNxaOsT62+uOx2IP/lorFdSCszwmmyFTqF1iDBEKrAjz1GcZNuIVHd8tq00xoC6QJXlD2JB3Yk9rnHmOxpmqWARWTVZ+nphgSI6dJ5BPrAj3OJZPJU0PiBBqHIOwDSWMD8TRBO8EjrjsdjPH5qJSxPBiRxWoyOxifEPe8gMTv/UZth9leLuKFJWVHWuRrV1kCWCnTeVt22+uOx2NCLIPo0wf5Y5FLLq0WLQQBLb7AD0GLuNg0xRVGZddU0ywN9KgwPsMdjsZNz3R9/wzOm3yJqHD1lK5LM5qKl2sAWW4AgTecefFlIU6xVZCBPkBhduumJ98djsa6waFgFyXFNMfyqRg/iUt5fiJj2jFfGeRwE5QUU8pI3G1rR98djsTXLKtukf/2Q=="/>
          <p:cNvSpPr>
            <a:spLocks noChangeAspect="1" noChangeArrowheads="1"/>
          </p:cNvSpPr>
          <p:nvPr/>
        </p:nvSpPr>
        <p:spPr bwMode="auto">
          <a:xfrm>
            <a:off x="155575" y="-2803525"/>
            <a:ext cx="65817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9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About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514"/>
            <a:ext cx="8229600" cy="49936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Staff Contact:</a:t>
            </a:r>
          </a:p>
          <a:p>
            <a:pPr marL="0" indent="0">
              <a:buNone/>
            </a:pPr>
            <a:r>
              <a:rPr lang="en-US" sz="2800" dirty="0" smtClean="0"/>
              <a:t>Instructor: </a:t>
            </a:r>
            <a:r>
              <a:rPr lang="en-US" dirty="0" smtClean="0"/>
              <a:t>J</a:t>
            </a:r>
            <a:r>
              <a:rPr lang="en-US" sz="2800" dirty="0" smtClean="0"/>
              <a:t>ohn Canny, </a:t>
            </a:r>
            <a:r>
              <a:rPr lang="en-US" sz="2800" dirty="0" smtClean="0">
                <a:hlinkClick r:id="rId2"/>
              </a:rPr>
              <a:t>lastname@berkeley.edu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r>
              <a:rPr lang="en-US" sz="2800" dirty="0" smtClean="0"/>
              <a:t>Office hours: MW 2-3pm. </a:t>
            </a:r>
          </a:p>
          <a:p>
            <a:pPr marL="0" indent="0">
              <a:buNone/>
            </a:pPr>
            <a:r>
              <a:rPr lang="en-US" sz="2800" dirty="0" smtClean="0"/>
              <a:t>GSIs:</a:t>
            </a:r>
          </a:p>
          <a:p>
            <a:pPr marL="0" indent="0">
              <a:buNone/>
            </a:pPr>
            <a:r>
              <a:rPr lang="en-US" sz="2800" dirty="0"/>
              <a:t>Charles Reiss: </a:t>
            </a:r>
            <a:r>
              <a:rPr lang="en-US" sz="2800" dirty="0" err="1"/>
              <a:t>Tu</a:t>
            </a:r>
            <a:r>
              <a:rPr lang="en-US" sz="2800" dirty="0"/>
              <a:t>/</a:t>
            </a:r>
            <a:r>
              <a:rPr lang="en-US" sz="2800" dirty="0" err="1"/>
              <a:t>Th</a:t>
            </a:r>
            <a:r>
              <a:rPr lang="en-US" sz="2800" dirty="0"/>
              <a:t> 5-6 at 283E </a:t>
            </a:r>
            <a:r>
              <a:rPr lang="en-US" sz="2800" dirty="0" smtClean="0"/>
              <a:t>Soda </a:t>
            </a:r>
            <a:r>
              <a:rPr lang="en-US" sz="2800" dirty="0" smtClean="0">
                <a:hlinkClick r:id="rId3"/>
              </a:rPr>
              <a:t>firstname.lastname@berkeley.edu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r>
              <a:rPr lang="en-US" sz="2800" dirty="0" err="1" smtClean="0"/>
              <a:t>Biye</a:t>
            </a:r>
            <a:r>
              <a:rPr lang="en-US" sz="2800" dirty="0" smtClean="0"/>
              <a:t> Jiang: Wed 10-11 </a:t>
            </a:r>
            <a:r>
              <a:rPr lang="en-US" sz="2800" dirty="0"/>
              <a:t>at 283E </a:t>
            </a:r>
            <a:r>
              <a:rPr lang="en-US" sz="2800" dirty="0" smtClean="0"/>
              <a:t>Soda</a:t>
            </a:r>
          </a:p>
          <a:p>
            <a:pPr marL="0" indent="0">
              <a:buNone/>
            </a:pPr>
            <a:r>
              <a:rPr lang="en-US" sz="2800" dirty="0" smtClean="0">
                <a:hlinkClick r:id="rId4"/>
              </a:rPr>
              <a:t>firstletteroffirstnamelastname@berkeley.edu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Use Piazza for questions…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AutoShape 2" descr="data:image/jpeg;base64,/9j/4AAQSkZJRgABAQAAAQABAAD/2wCEAAkGBxQTEhUTExQWFhUXGR8aFxgYGB4fHhsgICEcHiEfIh8cHSggHhwlHiAdITEhJikrLi4uICAzODMsOCguLi0BCgoKDg0OGxAQGywkICQsNDItLywsLCwsLCwsLCwsLCwsLCwsLCwsLDQsLCwsNCwsLCwsLCwsLCwsLCwsLDQsLP/AABEIANQA7gMBIgACEQEDEQH/xAAbAAACAwEBAQAAAAAAAAAAAAAEBQIDBgABB//EAEAQAAIBAgQEBAQEBQMCBQUAAAECEQMhAAQSMQUiQVETYXGBBjKRoUKxwfAUI1LR4TNi8XKCBxUkkqIWQ7LC4v/EABkBAAMBAQEAAAAAAAAAAAAAAAECAwQABf/EAC4RAAICAQMDAgUEAgMAAAAAAAABAhEhAxIxIkFRYXEEMoGxwaHR8PETkTNCgv/aAAwDAQACEQMRAD8Aa/ENc+MhRg1MDVoIIkg3AHbzwo/jDSr1HSCFgaWuDO49Z/LA1TPM+4uDqEC0E7faPcYrz2V0FmEQSbTPMfQ3k/fGD1XuZJTblZb8NZojM5rMEDSJJI+UaieWB3No7Yop5wFmqLuJ5Y+WIj64UZTNCkSpGksdUyYYGCFa8DafWcW5vNEVAwkKSuryvE7eWETxXgV5R3xBoFYik+oQGHlqAJX1G/2xJswfACjqAzQPSPzGJZtaTt4qjUwAliNKsT+Ykb7YCFWXZesXHS5GLzjSaTOnyECtDK4NyBB6jTEH6/lgrjjlnLldOtSht+L/AFFPuD9jj3h9ELTIZTB1KDpgG4bVJ68vTATAuWE2azHsRBU/vscCUUluKtbUPOCnxaa1AwVheALgqIHuZBwp4hVYHxZOpdOodw2omfcDFzZk0wFQCTTDEd2B2/8AaF+mLDmCtNkYLDhZnpvP2I+mOje633DLrSb9SvOPrTwwoLlgy2uR2Ees+2Dc7ppU2opckRUb8kHlNz3PtjqdMUU1G739lmb+1z9MA8pV2Eyxne3f6/2w0pVGzMnaL8oUqoFabRJxAWqjVvMERG/LI/27R3tjzhKxDdDf/H1OCeIUaahjDF5OxGkDeAd9x0+mHjTdDxTdgNVxN/lIKsPTr7fpjqVOGC/iAv2Mk38v84H1ByY/ELjrJ6+2L6wbwp/EOU+YJsf33wlXGv5QtdgmnmosNLMPltN/b+rHtHP62dGTS1509D1EbYDy9AqpYljqtpXaQQYJOxjy74P4hUpeMCJ1aeUCACsdgJ77noMGUXsKbFtB8tlfDcqy/wAuqZUH5mEGQImN5v2OE/FVRXdURtG6ixYYf/8AmKlVnpa4AOrpJuT5QcVnKUXZgywQILajed5v+WLRb3jWlKxLkswG0CG3Iv0iN4sNxg7NOfCQyoZKhTeTBJIFupNox2ZyNOkumleTJkzvH0th9wrIaqBNVQjh9Qgww0jUpJJ+nr1wzoNJuxRlOKKNQLsNBhtOxB3kEXAMDE6lCk7TRZVLCIK8pPcRsfTHnGKgdqOrnY0vCgX0g9IHcwxJwHwvIP4eqmwBHSwA8z2H3wINLAa25i6GXCQ9KoxqQQAZVTvufe4mMPsrS8Wial1SN4kki+kCRLRbt3wHwCgKgKVW1wyliDytptfrJkjpIGGGdzmmq1GAq0wAFXYarnbr3xn1mrvwS1HuyzJ8TOpyEUqsAsJk+56n0j0xbwxKTAoabOmpZBbeSAbDp3GL83wiXqVLwNAABjfVP5YGyTlagJ5dRjQCCLHqe+2KLpW45NIhWKh3RRpVRpFrW7dzgKrmtJshqRaJj3wTxCuWZvUgYJ4bwerUsikmJsJMdfvhlkV82XqwAB3lQT5EjHuSrgkoeu3r+7+uB6eZpiAFJHUk2ufLzxXnxznoduvscYdSTg90eO4GiFegF1UyNWsCR1MEkR2NwZ9cTztJoWpHMFAM/KTEFTG+31jF9ImopbTNYQhsOa4kjzi3vi7xECkESopF4J2Mfb5p9cVl8uBstWVZ59VBf6QCCDv3ufy74S0qbAqSvzCQT2/thll6olQV1JUs3YjuYvO1x288G8by4QfywwpkSwY99lHkO1yZGKJKWSuJ+9A1Oo/gEMVMDlhjIE3kE27wPLAlEAg6l6EH9D7TgdqRFO8nSZgen+Rj1TZAuq91JgAX2Mkfr54elIErkXeGrMh5lhhOxtYnt0wa9MCoXY6l/ADte/2xFlELr5GINp5Zkz5g+tr9N8VZeoGqQRBUSFPTpcYjKW11/FnP4FeMIvzVfWIvLSotPUSfeRgbhUgtQJlCSUbzx2azUsGtKmB0Hn9cUqY0lZYbgxEXjfuDhW1V1/QrjgJylqoQiLqsdrX++HhpU69qjMgpDTqmRaTsBqgbdd8LMjSFWuj2Cm7A7SIBH/d+p7YeZ3LqHFKmmnx+gNgol2g9bACeseeDpXGLvyU01izNcdyWir4FMq3h/wCpUC7loIAsCAojtufaWXRgdL7MpEzY/wCR54a5TL6qtY96j/TUY+0YZVciGXTsf1/fXGh7ZS9TXqfDXAx+azhpKKpG8ow7kT9jgzJU0qIlRRDAsGBJJuLAHqLn0xPM/DrOKisGAcfMxGkMu0A3kdYkGcVjKV6K/wAywZlAddMdIuvyz2sTGGlG4UQUHtpoA4dnHNZUIgGxDAaQQTaYubd8MswiCowLsihjJIOwub9f+MEca4kv8OtNwCBYATyEm7THNJ88Knr6zqktYiJt/gwRgtBnFLqRDMZulUdvCJg7Fo6dbXxpqtsutNU1vphmHUgCwG8dI8sIuE8GCNTaqNCKpIBmXDMSp2+W4F8NOCfPU1gk8xYEwebpbZjv5SMLK6Fnauu4bw7hSlEYs+osrQdrX7Wgdt8IuJ5OuajqJ0aiFVR9/wBMaqpXVfDBZ2qaioNoiJM99t8JOK8SYGoZIWTa3MRO0Db1/TCT1NiYdTmvQYcGpBEIvyqWYgTJ/e2Kc8h8dTpgMhk9zcyfPbAfAs8XpKNqjsxEtaBAt0EbYe5aslQMFYOUMEx3vaenQemEjCtN3lvn3JuFQJLQpvQJdiq2LECbwRfrF+n1wkr8KKMrIP5ZlgYA28gbGcOKN6TUyYBBX9/bCTwlppUqeISiU5LsZJLNpUQNjH5YGjUtJIOmt0TOHMlqpU2djF7RFzv+7Y3H/h9RquZ5WHh2nV/VFiu4sd+3njGvl0Wpra6uJUyZPex/Xvj6PwuiEoqp1USnL4diDudQj85O/TbF9WSjArKO0yuZ4cjU6hWRUQ6o7qTG3kQTPYjC6ll3flfc/K4gxaeaOkz54aZUhcy9SfnprCxcyD1H+5evfFDnTXNMECb2PS59jY29MRtVVYayZXYNm8uaUMGU6G0uoa8wCTtsQd/I4sJNSCFgNShgRciVn8iMMDV5SWUEAEkMIYAeY3xTSoUjBDMskMA0xHkRcDbpguNcHbtuaE3DpR2y7go1IgxuCDBiZI2YYur19ZqIzQGJKt/STsQOtot2wbxfhyUnVqZkNudz7+WFuaputRmKnTpEKBdbCT5CBgN9Tj4HilKVoq4rmUoKFZtTsZ0KNwepJ/QYCKErTWCD/SZMXP8AjDHLZanWA1gFhADbMPxaZ7Xgj37xochX0u7iDyqApiNYnSLje5Hv5YaMkntopBpOmJM0ni0rE66YhpW7AD/8sWZRUqR0fRAYi+mRv9sX8QyjZdg6MGOnUdRW/ccuw+4vvi6qyowqA8jiLeXQDpcD9jENSHNkXGsAXGOGPppimvpqIgmbi1+o3gYLya1Go/zgSxYSFi66ZGkTAuG6flj3P5ctoIaApsLwZBiSNo/TE2VdKEoX5gNKg3tAJI+WSAe+KxjuikUTU0ooU5LPGk6nUNBlTsRIM+Y8vrjVjMeGgqP/AKgplgBGnSQQvnLDmHljLcPyyVCoAI11CH7KF0lm8jBPXGjz7tU1FlhWlQOgAgAekC36YLlUaBe3BZkkipUH+4/mcOKdHVA2JgYUIStUzuQrfVQf1w9yb3B7X+mOaW89VPpTXgEzOXnn6dB2HQYCzDDSbWNiD1FjH+cOaZ5AMIs8ljjo25WNSqmZ/i+S8AEGofDqHWusAg7DYHpbcHAGVzK03MNIBEjT7T+9sPvjHKzQoAE61V20r+JTH3/zhB8G5F6lV6jA+DT53M9rhf8AqawxpulZilWUaA8QQAmCoFwCT8v4QZ6Re24098LshxoOKjanCjUZYR3uLYX8dRqiattT7AbQARH+0WUDyGAstzUnTaRP1MR5bYk05K6JtWjScM4h4tZW1O80y2si1zb03GFvxLl6+pmApgSIBuYbVc2IGw+uJ5aotGoLDkowQDB7DpeCBfzxZkMi/h1q9XUKegKAx3OpSpE/u4746rnvr2OXO4pynD4Chqio+gIgW+k/Mx2gEmN9hfrGNFwSkaWZNNn1a0gm93W5ib7YS5Dgj5kOwZkIBaVCiZ3JLEAGNhi2nV0vTdWJNMgqT1EQSfMjBm1GkwamI0PzW0tpM3YwOnmT7bYW/FGQalkQWsK2YGuN1pwwpj0kk++GmfooKiMzDQp1kg9NJmY3nthVxypWzBroJK1DTNMdFgiD959sQ+HhtbXj+yWmmmZsU9VQlhNNn2BGqNhHmF/PH0LgGe8VDywqhUDNctAIvexFvK+MrwDhlTS9asJpKSoUjcjeD0Ebnzw3zvFBQVURZYyxUnvv9LADyxT4mO+Kiu5abbVIQZkmmqOonQCPugH/AMS0dsT4uqjM1XmJpA+YJ0Lb2n74Jp0JU7xbSekqx/MwPY47iFBXILaUYhTrI6KWEWImO2E02n09yEMsVVKoenTK6iGUw+9xIIawsce5bMyhQiGUcpP3H76emGVfwymmnOod9puSYI7SYwnd3Ukuqm8CR0jqAQAewvis9Ndh56eLRblc1UFVYcwbn+3/ABg/j+ZjQ1bLoxcwCG5oB31JI6TDDA+RqLUbZVVQDype5PQe/wBu+L81xKqgHhsFLEDmjy7i0jbEVFxq3+SUY1miOWq6tHgq+knmUpeekFelogi/cYZHLVhoJoloOo8ptFwbiD6enngSpxPMhHlwSIEQsAkjlNuxM+3e0OF8VdzIpkgnSDTDLeTchDEQLkjqMVlpxllDSi/QM4hRdi2iNZEsrAzDQTbeALRGF9GtrmgxnxOam3ZokfUWJxqDmKnIjGCyjSrQV1SQRNmB7EMMZTN5fxuZQy6XZSTfWFMNpO9iYIMnzJwjjHbYiyrGWTqKaYpiQVEN9enofyxXw9jrKEkS4Cl7C1wIBMgE6gbHbocD066r/wCodmURpZR+I+42jmteQcX8RJ0akg9ZO0GL32/D98NBJch05bZe5zUHU1X3Ys/yiBzaVMDcSL+hM98B8MRiGabUzzHqZkAX3v8ATB1fMNCG+r8QFxML6f8AM4KydYqDy2cXDgQZ3seh7bYG6O6lkac42TTMa1p1PLQ09wbf/EqPY4d8Oqb3vpaP/acIa9UI4SIV/njYH8J9r7dCcMeB+IKqrUAHNaLyv5bdsKqcq8G74fVUtOu6D8rVmkPLf9MLs014xbliU1Uz0lfcHACV9dYJtfD6aNTLOP0VasqsxGhFKlY3vA8ptjzOU5y5o0Yk/wAyqwA5zHlAn5d+kdsB8dzmvMvp5TAQR3W5M+o7YryqhCwMiZUiRfpYgW6dIkjFErMepG5WC5Xg4rL4IbnHNTEmGgiVHZoFr9I6zgnL0sqtM0jTqghlNQipEMZKoZpzOkyU3E32wZk8tSV6bS3KZCiJtfeNpxZxLNeIyVSsIGYvTgWaZkRvq79wcO7bySluujqnDKbF3RnoMNOqo6owABmBJEG3zRI6YOziUjQakjwoRG8Q8xYs+8G8llMubzO0HFTZVmEuUy1AyRrMazJnSt3YbbC8DExSV8qaf8TW0yX8ZqJUqsq0AE3SQTeIBxOaqOPK+6EqsmYTL5nxFpUlL3VtLU2EWBaWNhfv7nDGjSkuXpur2IRBOknoYtBH0xdnaLFRXpZzWqIBU0LJi8HSTyz7i2+LvhrLFApWrVmoCQugK7L3sxIpz+K09OpDSaq2UbtJshncu70fBWYUahPLcmQsn8URbDLgFJFo63BWoYSGtEGBHrMn0wBnCKoqMaw8SlVCtCnShgN0Bm8ExO53w3fMZ2lRVqWhzE8igkmTaCAxG2wm+Iqtji/5gH+N1QHnK3iVUpBSaSgcxnmPzH8sJ858P16lRxTK1QTq19DuIHUEbEE4eVfiXOtQY5hRoeVVSsNIMbb7g4dcCpU6CnVUhmgEkm+neB21E39Owx0tVR9zpPbwfO2zDIom66vpIE/mDhxQdf5IYqAA2++oaiI85IOE3GammiEAnUste4upmO1sW8KzIc0pDtr2CgHnXYwTcm32xOts79DHp/MgrjedDurEDWzaJFoVhpBvtO0zbzthNmnYu4gKpYKpDEklmgfhGnpt0nGh45khVj/T1mSQwMkQFj0A72HlgOrlPDR21gVHjQInSAApAiZLQYPST5Yo1uin+vg0TlG67iThFNRmVVuXWWUydpEgSOuoR74bZzKAqaepNYBj+oEbCdgJJP8A24zvEeHnxakLp0szLpI2kmbbCBscFcMqA1qdwQW1WuRAIMnfa4O2DVLL4HrbBkc+lWlppAc6qGfmsSwDPuINzoEjouGTLW8JK9bMtRpC0CA1UwTpUWgQN52B3wHRy9WpnWZgQhYkuNQhATAHmbD3nBnH+IeLX8HSpVUAE9CftEaRH0N8UTdpium1Fe7HPEKkJSnfw1WJ2MA7x6iYwHmg7eGyzKkhh5HdgNpmNXfcb4u4vSk02J/qj20xb6nAGSzbG+4Fz6d/UdO9x2xi0nvV3z9rdGZXWD2qVlnMFCIM3AYEASOt/wAj3wVQGoOCy2MICebbtAkXsROJZmijLaCHMmOvWfqBik1EpqAADsAWJJgecif8+WLQxcbOTTAs3mUpVtIRmZqjGNzJCGQu2xB74X8SzVSqTDtysLR+cmMOczWUvSLL8w0yPwkgefX3sMTzWUPzMPDINucJquLkHmab9Os9cXjKN7WaIOLWUUcJzBZWpPeRKmbqR09D+nrja/DWSOjxGMgi0R+95xhxl6qw7JK67MoIgRETEkbHtj6NwJdOXUCbC0iD+/TCvTUZNrwPp6aU8CnjtAB9ciGufX9JthFnqbUqtOoNiwB/e57Y3lKmrIysJHbGVz2XI0gESNp69L23wq8m+6wJK2XUVGab6jE3HQzfqCTbucX0FBaQb9W8puI6iN4v9cUVQ5LAyP6RbymwJ2Hnhj8N0JcndgSYkQb99j/xtisMEZMBqV3Vt01TzAgn6Ed7C3vg7KcQkjVpPmsGDP0kRIAHcYa8fbLZWn4ldtzyqOszMC97/ucZDg/EaGZzAFFTTZzBDAgP+moA/TBbBQRxDglSo71lqa5iSWGoyTCwWvA7d8HUMmRTqiqqA1aYpoiwSVRSZYgESzSL7aPPHpyzU2KMJXZoMEXOxBkxbDZA7FVoqGtbcyBG82jUR53vhNWT249CU8YK6WYo5WkoSmi1IvTT5VPdo+dx/Sbd8E8P4i9QPqBMi4Fyew7xE2AsPbA+X+HKFQGnmAyEEktTqJHupMD0vgHOcLemtRcjmGLrDUQyrqlZlQylkaQLK2k2O+Iq/wDuBwt3dj/gXCaTU3qCtz1HkstoZRzACPmiT5X2tjQ8L+HcypIrZsVqRsEalJj/AKy8zj438P8AxWatRxVWm1RUZiUpBSQoJMmmUJMdL+mH/wAO/G9RoqCoqy5DqrNpkxB0uWtA2ERfFtqTd9x3k+ncR4ZQoUzVKa2Qcha5UxACyNzij/6Yp6FLKDUIGqWiPKSDby9Tit+PApSeshu3IABzEXBMkwBGoRewws4jxRKlVkquyt80UlZiB+EEyIsZ0gepwnTutUSll+T5lxRyWJIERp/x6Y9+H0MCCAyOXpSLBgu/oQWGCaaAgAjlYRcfn5j+2LqOSp0kLNVIcNqVdJ5gLbiwInc7ye2EcW1nlfqY4v8AQIfO3OkFS7K1W8gsBATa8GDYn74CzGaZmKytjZ5F77X6do6jztXVzuqu7sCwEaADAYtp5ibdDFu/lg7gOTUqA3zC1z0kj3Ij2tikUpKkUnJ3uYtqUdeZKcunTqYMOmkSZHmY6+0jAaZd6GtmkLTRgINpsNiAZNzMYc06RTM1R1sDIm2kXG97AQB3ws+KCw5wdRZUW6gbGoxtqJIBO8CTJAi+OlG40Wg04pHnAK5FEu7EyTc/0r1tb/jFfw7n3zGYhrrdhJY6IuV0zAvG46iMM+M5H/0qBdQcpDlraupZQRYR0PceZwN8Jp4dFjM6YQXndhex9MDWajB+uBXHbbfdjP4iZD4aMSussikdJ0jqCPLbChchoEUi5UfLtfzkAXP2w54hl3q1EpIoYiXuQNJ2mT0+2CuFcIp5Yk1SKlQn5ZCosC9jcgAdum3efwek3or1BGDceSnJ8OclEppMG94UE3JkkC8zEzi7MLRWoy01es4+aCFpqQJMvNrdfLB2f4gjFQSg0/IkkAkgkSBYAbxcxe22Fq1oOmkEGkljbYj5bmwOxmDHN5HGvT0VBeSkNJLJP/zWlTAFNEVvxMdbC0yUmWaDYEAdTPTEsrxKNRHh02YwFCglo7tBJv1vB6zbFHgN1kK9tUAawIve99wANoubYD8NAxd2aPlTZtIgSBsALkHsAYG+HKpIOr8UqEDSqH+qSdX+N9/sMaLhvH/EQA2YbgkHym1oPfGTzwJ1BYBUXc2gd4LwBAvCR53wtfMPQ0sJZrwZsR/uFoxOdtUUi0fSqedWe31/thDma58Qhfl7zPtbFPDuPI8AgauzQPoTYj0wbUyqE6om+wn2uD1tb1xKMGVckL6lNbWJ6Rcn2gdP8YGAYPIkibkmPaAN/wA8FZ3VTImFABJuelr+Uk/T6RSSJkmxO5jz29f30ulSIt2Lv/EDhlWtSp18uCxSVdesEbxjG/C2Qr+OrN/JCNrLMDcjbrc/5xvsjm1WroBKsw+XyHt26HBFTJXndje/beB0uIPvhVax2Daee5ZUr+I3zXJlges9gNve/fEcuKjAmnq07MFMGLi0RftHlgPMKNBg7gj9Jm9+s+WL+A5xqZBabWGor02274MmlSAlYfw5QxDQ2pAUnZgAIFzv1BG464YZDMUqTk8pSR4hMKFjYggaSwMXsBt1tHMVvFcsxC0rEELJkySN4NxM9JjC/jR1v/LVVpqoDaVMAy34dg0YRxVjRaYLmMlSNWpXpU6T1YJJXT4ilhBaQLqxuLbGI798PfC+QWmWNMBSiy5qH55sOpBvbSZOGeQ4J/Op1VQqVhdVpIUAXnyAEdY98OqNenTcUfxpJQFZABETqg6T06HCuFodpPgUcRLVUUZZ2dmcElwQSB/Sv/2qY3vcwBhN8SfDOZqlGUxUCxUAZ1nYgiASROoeQ04+gPTpsGRXRiDcIRPmDH64or8OCQacAneLTtv07YDg4ZRCWnStHzN86umGSRcx1XaBI8uu+LcxQFekURgWKyAfmtPTr5xePUYXmof5l/lAIAMdJI9O5G2Fmc4oFg/MZkQsWmLGx9/LywNHV3w60ebtvIX4ECl+HQwV5O+kyJ/t0jyw0pkI5OqPwgCLzsPrHfEKdXx0VTzsxlTtqED5v90ddzEHHq5IHM1qIY2Lx7hiD5fh+2KaaccIa7RHOEO6uCD+Fo+2/nitK0PUKhICktqEgiV73DAix7Ag7yA87n3y/Iiqr2LT1Bg6ZM9ImI7dMQzFc1AWQ2ZRrJ9mBM9O/mPPHPqyUgtqQS/FqbkK5YOeYEiF6wPMecD3jDjguULUxIVCSHNiVUKQbib7H1xkuFUxmX0anqahLFhyqF/GDuF2v0EbY3NR4CUEJiQBAI7S5JiFF4BvJnoIZ6O6k+E7LuLbyw981TQlaeoEDmcpMdB252i07AGJAMBUqygaafykDU7amLSZvpgQd9IgQbnabK9XRTKBhpDabC5iZFtiQNtgI2kkDVWLM2lwjCVtE9LXEdbxMEi83F1SVIdIjRKsxkE8zQfl+YjUZHlEwe/TEChC1ApSWMadM6rgAX3jlAGwxDO8gLFi0BUEKTOqCdupAmWO2+4JsCKG1GRflEi3KTY7WuZ2X1k4FhI18rMlqgLAkuxk2gg9RNtceY8hiVenTDhkCiFIXVEbwCdvxQYsB6icQoSx1aSoBAURy7jTA63jfeAbdbhTfUQ6yUAkyLWuLCYkGT698AIHm6IKnU1rHVoIBveNI+booMyZ85W5qm1R6iKsimoAiYm0kEzPX2jrGG1FCRKwQAzQRJO0GTMAEgSN4nqGxGlT2UU1tJhjYfiA6k26f4wrRwu4bw8EEVDq0MBAgTqkkSL9Inyw1y9OtlwHpE1qUklNR5RMiD3iTfvHfHmWKlv5Q1BVYehJc2naJO/aME5VhTJvqVjJWTcnyv1m/l5HAoayNVBWph6T6qbkAiLid1nuBaPPyxFH02I5YgdtjHpsLYGCijUDUmJBM1FOzNHLt+KJ9/bDXK5vL16cLA6aTvMyY73tIOOsDPVy1I6G5RpWzD3xP+JDKRYQSRf2Anf1/wAYrfhBN6TmBFpt06dp/PAVPhdSYuPKZHmf0x246ivjSlxpAsJsOt9j3AGKKeS081Q6FFyWPfphmcv4QYhg/tte3tbCmrXVjz6mJUECYuelxYdMK45F31hDahD1FAqKqxI1GZM8osZiR0i+KSaqszauYmGKkX6XFjH1tGA8pRk6KZKErdt4A9hAvv5nEK3C3QySrwSSJIm29vYjEpRUs28A/wAW5X+RnR4rWGx9Cpg+2xxBXpnRr8UlWLMWYsWncEtcjy/LC2pSekkUq6kAEw1OdVybksIAEDr98FcDRwjNWdrnkIgp9NPLBtEzfAjaV9iShqJXGX+x/W4noYvlTpIWF1KPKQR+s40fC+Ja6Yeoo1GxCxA9JPXGD4nmTT0iBeRKwYPSVLX+o9sNaNWiioCamoqC0hZnrABAC+pJ2xS7iPDV1XlpGFyeZHj6D+IQJ8hJ+wwMuSBpoXBK08xUpNvDSquokXF5+vngZMwFKVVnSDzSBb3FoI1Xt/fY0afiUDT20VvEJABlShEESPxA3v6WxDak7fchpxqVegjyDiiKRElRVJE9hoNoJtuMOLjiA031NpfpOgDVPkQo95wm0g0huVLMT1j5R+Hb1t7Yc5Wmagr1VjxCrKkA2ZwRYehi39WNGnjAjWeOQH4kDQ7rDGdTTJ1WJBA2G87THXCjhwd0vTimx8NSq8kkTpHWxG9+3XGkHD8xRVDXoOrIF1hgCBFlkgleYDv0OGtJiSAklIVEOok6RHXuoG3eMO8yW3gpC/lZRwjhoy9JVAXW5GqCCAAZN9oEe+k+mLqWY+euDNpQ7gxZdNrgvPMbQu1xM6onUoU6QNJjaSxET/0hj9O+A87mhUDQJ0fKBsAtp8z+EdO284ujQRzFRV1KpJAb13Mekt38oPWamplSFZZLXeoTNzq2XpaALixI7DEq1DxGpleWDPqbwAPvNyb95xZQyoZ4lmIIuTZQBA2/FJ+Xp13wrCCJWZUB0SNVywBNzECbSRBLRAEemC6bFFYuBsST1nt7AC/fa4wbTUoCdPOWB5uhlth3gx9Owxb/ABwAnQGYQpOr35iNhOwG/wCQ2s6yvLcNdgF1iQNg0Fdwb9D08r9d/MxlAVCzZeZiwMbwI3mDtG9j2OJ08/DAQADYR+I+Q7Wt0G8WxYvFUP8AqC/WAYEbXJvvMY6jrPWypL6hsAFgCxI5o87bnpM9bqTTbWTogrBJjYXMD+owLDaCvfDfxtZ1hoAAVdregkAX7H12jFVXWos4OqYO9/1m3ppjAaOBFpu5si045SZ3KweawBIknte22OWiqxzAtBle3Xtt5e3XHVcyqKRN4Iki5v8Ab/8AnC1aw5iIvsNz9P309MKwjSnnackOobWTJO0jr5yR7EYVcYoMeSmoVZCAiPmPUddz9xjxtBIAtHWLk/46Yup1lcMDdgQU+tvyH22wlhKsvmBRcBajOo+boQCxA9fxH2GDn4ixACvebz9x+R9zhZmqMjULaTBHfr7gSfv2xVTpxUhdgdRP1E/YH3w6FY/yC8jXsFt7/wBo98ZhqqeKA6hjICb77C3fzxq8uYpVC9o+np9cZGtmOfkEsRYSBP6X88LqcpkpOmmPqLKha7FtI1aTZb29zMf3mxahNS1KtZiBIlmKgCIkgG3QgCOm84R5HhwZC1XXrNQgrJlIjfpf5p2j1nHZXMkMdDITACvymY6gNYnzvuN4xNxV0uxRKkjzP1jrKU6y6WsJHzDdTGmPSftbEqNVhlosfsAZ/ObfXthYqValTlZvDVlZpHUWJJm53ww4r4tOkGpqwRd3kelgTLN1sD9sdtuokpPKiT4dm6gABAJBmSQSZn5gbbXCjr92PC+MhC1RF1FrMviiOhDcx33tPXGSXiJ1HU7MxPKgLFrQABsJn1wXl8oKirpa99WoMQD2EKTIEdI/LFcdjT8uSnhuQL1myggKzjS+7CGIMj0OqNrAzjVVKdTLDM7PUoiLWEgAoY7aX2xCiwTM/wAug7mNY8MzUqBbG8jQBEwsA7GZu7+JcrU8SrqdWSur6KYBkBaVCJ7cwb/3D28+U9zfjH6OzPBcM+e8dBoCi1MjQwYwogIH+RdzsVjvY9Maj4WpA5MZiqW/1aLU00yrMH1XM2BCA9I3km2MdX4+9GkKVJiEqIQyKABU/mP8waZNiDN7m4nGyywdqasRKUE5SAAOUwF5RcTBPlH9WNOrPZG/c6dUvI34x8UmlFCmKJWqoLyrfy9xoJJuEgHV62GAqVOIhbUl1tFhNz0Prc/phRluFUwHrtUh6VQUgEAYksepJBCx1AvG5jDyi5KyG0hyJ9BAgfUCcW0VUUOrvJTmI0RqgS49DMdP3BPcYDRGC6aQhoknoskabmwKgW8yPYrM05DKAYAJEerML9TDCffFOUz2pjRUTvMC7EefSI/LzBruHoKoUaNOnz7qu/RQVvJ6n26TsMRbOaVVUGlQbki5IvYbCJj2vsTgcEtysuxDWnSCDa03M3I777EHqmpWJa5MFVA2AEj0G19rY5NAonmcyoKlZL6SVudzB1bbKDPcztMYWVMz4QIALareUk7nuNhveB5jBDMRzuok/pJtI2kr9D3wvqZhk1FrE3PWDzAC+wUD/G2C5HBOQoHkGoy0iNpAEkTfexPYRIuMMquWQDVVfSZtylpP+0DYDzHoMJ+F1S2k3QAAoTuUvJMdyZjqSO2GJUPpadKD52J3kE6O5PUgefSZZZFJVapYwGYdiQBI7nsfc9uuLEqEA35+jm9+n9h0tOLtNOGOmT29LfbsLCDtIGKKZAfUfsNrMR5d9sTkqCipySyhhqLTaNhsAIta5/YwBmcmUkj5iLHaLxHubf8AGGlPM/Ke1p79DH0P54Drc7A7xpgdhe/nacKwlSFvmdbm32P5f3xDWLibg9DE7D88HgK0g7aReev+cK81TAsPr+WFaCRrmY0kzqmP36nFuVXmPXdSfuPYQL+fnirZWIuQyifIhz/+o+2DuCUdIkwB1P79sFMVhud4qFXw1ALO0Em4A6mJi3czGMTxOnDsgZWO5KmxHkDDD3GCeJcRbWzaToaJNupIB6/cdvPB4zXhUw6aNZuahXa/vBj2t5nCt3JX9BW6D8rnWppTMEViqq8RIEgTtbzI38t8I6p5yCCyln+8CPvI7GPLD6jmRWbVSlyyggltMQOkb9Be/frhSM2lKaY0NHMREEMeYkNBiZn0tibcr3eh3Dob8OoFyE1aVF2kzpG1piY28ycLqtQmo1SpU1qrEUwASdIMAhJ3NrEgDzxVTy1U6gWYapKjp0850x27XwX/AA/gE+G4FUgDXI5R/tnZje/lbHfDwknn6v8AYWMGnbFYzKkFhTKztqYWPUQFC+w2nfHVErVLywHQK2mB23+2DqtDbxNRE3f8V72mw9fte9i8Pp1ZHLbYstyPOBEj7+2NW0puCK1VDT01KdSt4ogUadQotQDaSoZ23awHX0I2uaV/Ay8KKMUTrVmV2UhChBZhLFGSmDtN58kfB1zVFGpZpCKJHh02sGTkjUrg6gTDC2xYRaSS+H06fhjL6gxoaqbSYJDbvp6g1FLAA22x5Ou0oejJwdOmZk/D9Ot4eYaEDLqUSTph2djvzDW2kDcyRO2GPBuIlkqBKINNQKaR88MUkE/KzNGrbcQOgFtbh1WhlqYKtsFi8AI3KZm7Rc3BJNyIwTncu1KlQrxqp1CdakcqsOUpCkcsgkGdu/V23J2uwbzYJ8Z8OMLm2OnxHQKnhgA8sbjra9rW7YPyj0zRXV+ISCp2MmSY2vvcde1l/GM27lqT/wA0U20gBjFNTuIaCJsoJiLdLYy3GKpo1PDWvqYQQVQhPQT83bUAJ6d8atOVYsq2llG1ou6lgIkD7CSLG8b+Yv2wu4Vw5gfFX5iSBPW2onyG4jfbywq+G6WYqVJarCQxPKpm0kzp8xPkTvh7lnqrpm5LFV0gCFkE8oAgkAbfpil5GQ3rcPDyHLTJnSYHS1rTaPLEDlUQkou1gw+UmNhJlvUjt7FUqvISSQPb6dLT09Me1XkgCS2223YeXX6jDI5gCZUxzAf1X2HnMyT7DAHEOGABbyB5WM9I/XsMM2oGNTTe9m+bp9PP13wNX1AXEzJ+Y+w77nof7YNi0LDw9tQHZWv1gzfyNxGKsjlnaoFNgFF+wmSPUqN98HZVSsazvGlV7CTv0vf2HYYjWzHMQsDv9YMnvsI6YbgUjScmow/Co5j3mIiNhff2G2K3qCdQvfmMdpER7RgTNOYIm+5Pf19D0wufNkEwQOkDf774RzRw4JCwIJuQ29rxH5+2KKVMwTs1vp28/wDnAuSzlQM2pdQYzIF5/f5YH4jxFab/ADSpG3t6eeFs60GsWkgbNH1PN+/bAObrE8g36+e/6xg/JZtawCyJ3/fsRgTiNFVqNJPLAjSe/wCuOYbLOH0JDKetx6j87Fh747McS1wicsiFJ6n07dJ9MU0a4HMDzi6zMelve+Pc7SBbxbwbuAdjvPY7X/zZZOsEJTyCVs0dT8xIQc3LYAfvYdcPKPDaIp6qdenUZlEqJ0GTeCDGmJMwCCDgLKqrHmhSxs4uD62EmY7R1w6GUYKWizLykqSWU9p92ubx6YlUZYydHb3M/R4QUUOrPysXl41A2tIs09xp623xE6VfWoRmKFCOY3uAZ06ZsOvU7749zGWmvOpiE6GwFtJAH9JPXrvi7L5so4V4Oqppg2PyyIPcmQAfS0YpGXV9AXK8ZPMsBpYBjCXXTcadiO9zDeV/PBNOlU8NzpemYBBMA7na/Yn2x5w7J0ajGtlqo0mTUpnfa8dQethHXBQpNSIVwIIMEXQyb9IvOx745TcbsL1WuBflKZ8NhTB1atgLkgrNu++C2ylQouqiwfqYMn/t1KR7n2xXVzbMagJ+SwiFgEdIgDFGTq0nLMxhRYEGCfcgz/kd8CGptcqzn8I6MuTTcQTUQtZnWpSMwGgxNisCKi2g2HnvJvyOVNKqxZgy1GGkLPODp0yfIglbg/N3jBlP4dpZlKa1irVgzGFeZsJGpRq0iFsDAk3iDg45TLpT0mvIViKZUAimxudM9QDpkRY+c48+0084OSrJnvij498F6VMU1KFhqLzz6TDBY+Qg9elrYeZdKTiplabipSZgxRvno1Ncyw6o5FnFtQE7nC2rwWk5BOYqENUc01poATqiVEkzcC8d/PB9HL0Eenpp1GZW+dzBWLHsb/L2N98HTnGNOue9jbsmfGaqNm81QdwcuHrVWQXJQhgemm+wBabi2AuMcHGYp06tIgtQK03YbVaRUGlUt3BifUfhjDTNECvnK1AFlNOopioGVa28adAKkxe+5O8YV/8AhlSzOY8bxxopIulnZRDair6SeW4Dawwn5jO99EKTtGirGmQyppAagPluVHfz+nSfbEqM1QxpkKslNX25fb9O5w3rcODUxp5lHaDP5m+FqZjwqnNbSIUEwo/7QJt+yZxrYyGmWo6KKFVB07DcSJtHYHp5T2xdVyjaWgxFi0SZI5rnc/XbY4COaikBMneL6Ru0k7N0MA7Dtj2nxBmggyuplJi4sD7Em5/ToLObRzIFEwZiIi/a52HT7+4QKTa4APNG57c2CMxmFIhmJB2jaNpJ6nfAVTOKz00SBJ6CYAIEADewN7T5YNgaI5mrYrsY/vjL8Q4miOVJmAGMe/TruD9Mbjj+UpU6Q0sC5BltXz2AECPLVvbubY+UZxwGcEe59Y6b2x26xWqHhzerXYAkiAGm5m/2FvPCxso2kPMGSN7gjp6Rt0OK8vWhWeSRImbxHY9vpirOcXDBtIg22vMmP364ldgwHZbOMbFiCNiCYPqOmLf4um/LUidtcDfzxkBmnLSLkb/vthhQziADxRAaYdQem/SGg7wcOvBOSrNDjnoNr8NioMFl2jrcWkbwfLB+ez9NgGJAt12a2/0P7OyhXqppdKyjoGsVcdLGRIuO/pjQZQjMUmpswFSCytAqAm0qErSbiTGveYicddC2n3EGazq1iAmhQLMRafb6nbBOUdiWhgVWBvAEd2MdN74tyvBqOsampqxPKUYqp/6kcz7U3P8A0nF+d+G6wdfGqIAG1Uxq0giIFouN59b45rdyCfBXRcC0iDJ7gnyjby6dt8afhHFaZohQwfQCWSqTeJhZVfl1QOsX7Yy7cFFBZM6WPzaw1/ITv7YYcOyK1aT1GcqiGNCxqcwIuREmTv27YhLplT5JqdPBPKVqtSEkMF+Zo/IsSR23vi/M6XpFy2jYKXI0ap77gm+9gYvimvxPQqImlUB0yoJkyJBJsLC5BP2vXUpFk8JEUgltcwSCbqRq5TEndbW7HDJ92TlhguYypyyh3pKmoqUqBlIm5Hykgz2OHPC8xVeShR6YiFZrx6wYEd5B2tvhBlXzFJnVW1Ag2Y9f9ymQRHa1thginSalUWyU6mkM4BMFWGohQb3k26EDaLUi7afYq1fDHtdEc6hpV23DGDMRBIkDaO2Mo6PkKjqwD6vkLLqle8QQG2B/sRjS8PSlmWbVqRul1g2FxaZsLW98UVKekmjmV8REMo0fl5HqOhGKQxldycJ7WanK8XTwycvTLAEIsMJaDcllFiDeNgfOcSqZ88oFGjl1D8gbUzM9yWCC5J32LRcwBi74e4cUpqWXw3ZQBTL6lpgSVgQJaDJN7yZJvgnK5FKYaaxq+IYbVlyZJEwszyx0HkSSZJ8/pSxRqbTbSBxlQyqlRtahtbOOXwws1NQIY6dJYgEN0A8iXlVFYvUWYFkI0HULl+Zh8wHXe9pg4T8QqLqSmp6atBDrqVZ/+FxPcdbjDfhObVafLSimV8SAZdbAEQIkdYUmO9xhNNN5kUgkKs/lT/MLKadR5QDWrFlH4rkDTv1jf0wfk6tFE0VaqOoUVKiSC3KERiApkmAEmNyNpjCv4p+Jf4eqENYZemfmD/zWKnSNNuVSIJPMYlbG+EfF69V2ek6DSlNkIVIB1kmzC5lghF7jpiktNJ2gLDs0fCOMoC4S1MCdCqx0oB0gH37WtfDOotKAwKnUobbYEAiRANwZ2wh+CMqQtOrorjWxXTUKqwXSxm/NpLRKzMrI1Aai6zfDvFbQtMKms6SrjWVAgsRHyCy7k/LYDakn05v25/Iqi3G7FfGSqK1RqoEjSCbQT6iQYGM8ePacq9QNq01YEMGmydQSOvtjz4udKNNaOp3LS0MoZWkXUmLQNovb653iHDa1PKURlUY6mNZgJmGsBHzRpVemEjV9ySTwar/z2np1gxy2XqJAPpN+thivgHGFeoaqLTHh85FRtKgSLBlB0k7CwBMbk3y3D+HDM0w1SnUo1EOktDAd9za97HzxZw/JVsvVqOwWoJ0Gk8hqlF4llZYDx+JGkDcjbF93buaFJtm/+La7CgwTw9DpqCDWXEkFd7X+u48sfN6nB67DWy6U1aZe2o3mBEn1iPPGu+JONMgqUqDtKsw0Ckx5wQBBgq9tQ2sbA74Gq5KvXTJ1XrNSWnS1VTEFmY3EHYwo3FpxyVrAk9Roz2cpeHk2LRqeqFAmbGB97nA3w7wetUpBVpiXJao7WCqJCjV31SY3jDmror5gUlJabqzAm4BPrIF7d8br4aoeHSKfwtIPQBkVK48OrEMGnnC9Om4I225JvDEW5o+fZ74doZZIQCrWPNDsdC+cfiFjAYwYPaMJafDmqNUqVl1EUyQZJUmyrBWQoEzoH+MaTPZLMZhq2aWklOqJenpJirTLlSFXppI2IBiO9kma4bXcE5YMqo4VqR5YJMAqDC6Se9wbG0HDpIMU1ywThtZGPhVK1MoQFutXyAMeFAM+Y6b4ZVPhL+EVcwcyhJIdNM2vKltMkHblIF5HTG44P8K08otSapqVHQoxIAUjUCdKkEx+H5je9umT47pp1SBTSKTjlLapUhWJFgFN2EFSVg4WGpGfyjV4B87wh6jVWpo24hTaNX4bx8hlSNxAtc4LyGc8EGi9VKtIRqorLfTSQqNMwwb1HTDzh/MzawxNFSTqYHmAEC3XcyNiPPGY4lwn+F5qctTe4JNw24U2vA295GKxjiycXctobUpUyAUAFOR4hLFjSk/jUaYX/fcbiZth5Wy0UaZ1BlcMjOGGk35ADAMRG3fGI4bkKtWvT/h2qmtDRoYC8M0MWtpIF9ViBfG341llQHndSaYF1APiMNwBy7ljPy29IlOKvPcMtNIV5JOWqtFtZpDVU0rKARqi7c1pINgYtthtwXhxzKa5K7dDF5kzsOh9z2uko11pnVTLq1SCyLcMNgSZkbyAoG8kXEaLK8RBWorjwyKWovE9BB7mNUiT/k9sCyjBqyri/DEXNfMrUVWWMiZE2N7WiTsb94Cz4lerVYkI601VNJAuSwXoNxMi+0HDCrmUfLIyuAVYKiMxLkyNJJkF3aA39O8CZxCvxNfHWm1JalVZPMByA2nzY2tGGUYtYJUryC8Oya06b1HeatMrI1ABbiNVpn03j3w3bOKYdo0sLahAPYgN0NyOuFlbO5pWqEikySujTTCsBqvOkjYTfUbwY3GKcxQaumkMwIabm95kegtgtuL9DpJYscZCvUzT1Hy7MqgIgdlI8U83WGICnUJgXcibnGm+CKxUENVmpBZ6RLnSDqXUGYnflOwImDuDgHglGuwK1UWlVNVUCgBQqqqxYGBAJsOw3BEvsjmxIAWXBMs2+n+4EiJ6Yzz0+mo8mpSUXVGfXPeOSUqahYEyDqmYAaCOkRfbuZwzy2XfSqCmKTkPLJpBCnci8CQBYdQLXOEma4BTya1cxLBUqL4aBuUK0A+h1MCA0To98HZbip0a2JnaYg7C5EGObeB9MJBbVTFdxmmxP8QeMf5bqTXoCFCsQxUgMArQJaCQIHzKR5YQ1Mz4qkgk1cvyvO7Up32kkQfUqe4xuPinKKqgksa7HXY2RRAgE9dXMOgOo+qyhw+nWdq4WtSqEksDph9UAtI5WBY69xzSIWWGA+m20c0raDuF5lnpUCrFtS+JqYzIs1w17yIg2E+mL8zmKgZSHKrpZXQf0kfNq+ZCPIg7W3itV0mlTRA/h+HIFgDMdPwqYP8AxivxYcCr8juiQBeNQBHeCSOvTDz5x/QsJPZRmM7xjVW0ZZab5rUFU1QSE1i5BiBAXUVkNEm8EYU/E2ec1dKtUq1GALqPlEnSIRRDMfmJOwKgCxJ0WTyFI1qlWhR8MBmQN4CrqY6hKuAJEyrTPzLfHua4LlwtWtmmKoG0mGiVWYWd9N5I9DMg46M48HKrpmVy3iNpnxWvaCNAI6SXAJHYAges40HA6mp08QXptqnljlBaZmAYF+4mJ6NszlVqKr0RTdCoakCDJBi5Vvm7yTfaBMi7LcKpKjOwFWr+E7HmVkYaR8tm6CANUbmWfNYGuL47CDJ5U1ueqg5mLKQ1jqlmiGMiTIPp2xfxDJqTNaoWpC2kkqJO0x5+Y+2LanEWqN+AACCFJhYveAem3Q7A4nmqpdWKBNVMMoYGbECSLE6mHY2mJ2wYOsMjmTthvw7mqCFVp0kVpJDKOZiNpLAsI79Y9zRwbiZJH8QPEZ69SmFZVGrSzKjFjsIXfqTMHqtXhhqtFZmVarIXUEROlWL2Bh9Y3Nhv0Awwy6UqoQhtdReakxbePxsqmG/quLWIw2zbJv7l0672NKuZpLVQ1GSi4UgU0loB0ggNYsC4LSQJ5bYCRqfiMqsS0hnLQSsmygx5EjeMCZfLoEREu47QbSSF1XlV1SAOwicMqeVFOk3isSIAJY6S0ddoBNz6nE9VOulfywNNkOKV5QqCgBBmfmgA995PrjAjhqpL0QtUAhl0gHaQLAx1vbuL2xp6lVCZY6REMYJ89gpMAdQepGFKnLOV1rTYMwVVQ6bSrBZiBrIIBB1avY4ppx2x4Fi2wb4crtVq1AeUOrI7cxCmVkkOzAQJMC1sHcEzpqo1CrBaCpKmNjB81cHrba2G2by9EClSRJR9QZ9TEy4ZRvJIgxJi0AC04xtSm7stelTKVX52PUuY1xH+4Fo6g9NjXTkmrXBz09x5xJHoFKdMsal2esXjSLhVU7i3MY7jtYjI15py5d7S5a5b5dIne06t5uARfDbjiJoDFENRqcOCZEadWgHtJknew6gYS86UiruCdYYjQQQCAWvJmYG0jYzgyilY8K2hy5xeaSR9RJgmZg9B0Fow3zz0mpZiDCgGnIBmEA27yEXz+uMvkco1ZnCzqKA2F7bGCdpECbQDe+HfB/EFAowZXqNp0mS6o0qQSdixBA2gARE4XbgDhR5SzgGijrDCnBpDRdGCxMxBMz3jAdVqABqVgZ1uRXDEMpaTHLAaOzXjridfIVGrEGLsSNEjTuRf8e15AjvgWrwdalbUxJ3QJuFkbAAG53tAPngaa2ixh6hI+LUWoKVQM4Vb1UGx76QL2i4iY2OCf/MEaHoglSOqkQb30iSARH0IMQML6PCFuKmhjcCGKtAm177gX9vQl8sW1c7LcQU1A2EETpus33N/TDufc56N4SPqeaOjM0QAL1JO8k2WSZ3AAHsMVZ4H+IqjUQQWAYRO09om8bY7HYzLj6fuWfzf+l9kV5OqcxlIqXl2pmCQSFYgbHe0/XCbgVDTXqZcEhKR0qRY/wCkrk2tJYk2AF4EDHY7Dy4JS+f6r7hnGxpbSthYbCYBAF4kwJ+p8offC/CqZoVGOokFlHMbAAEWFtzjsdiGgr5HauQl4Zk1arULSfDLMtzuACJjcTBjuBhVxjOOtRdLEbiQSDt3F+uOx2Hhx/ozyXSvqM84vhJS03MISSLkuJJMRJ5Vv5Yxeeqk1m1EsAJUHZSTJj1OOx2M8H1P6/caWLaGHCuWmKgMu9ixvvYxgbj2bdKVUqxBCqJ9Qs47HY0xScl7fuTj8wt+HTI1HmNQc2q8/X1OHVXMty+RIA9Bb6Y7HYM3UcDT5JccbTRL7tpMEk2mBsCB9QYx80r5pl0upIYGRGOx2NHgto5Ruvh3iNSvSDVGkjkkQLaQ14680T6db4I4hWLMUNxaOsT62+uOx2IP/lorFdSCszwmmyFTqF1iDBEKrAjz1GcZNuIVHd8tq00xoC6QJXlD2JB3Yk9rnHmOxpmqWARWTVZ+nphgSI6dJ5BPrAj3OJZPJU0PiBBqHIOwDSWMD8TRBO8EjrjsdjPH5qJSxPBiRxWoyOxifEPe8gMTv/UZth9leLuKFJWVHWuRrV1kCWCnTeVt22+uOx2NCLIPo0wf5Y5FLLq0WLQQBLb7AD0GLuNg0xRVGZddU0ywN9KgwPsMdjsZNz3R9/wzOm3yJqHD1lK5LM5qKl2sAWW4AgTecefFlIU6xVZCBPkBhduumJ98djsa6waFgFyXFNMfyqRg/iUt5fiJj2jFfGeRwE5QUU8pI3G1rR98djsTXLKtukf/2Q=="/>
          <p:cNvSpPr>
            <a:spLocks noChangeAspect="1" noChangeArrowheads="1"/>
          </p:cNvSpPr>
          <p:nvPr/>
        </p:nvSpPr>
        <p:spPr bwMode="auto">
          <a:xfrm>
            <a:off x="155575" y="-2803525"/>
            <a:ext cx="65817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9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Science: Why all the Excitement?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77676"/>
            <a:ext cx="5842000" cy="55168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3600" y="1524000"/>
            <a:ext cx="28858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</a:t>
            </a:r>
          </a:p>
          <a:p>
            <a:r>
              <a:rPr lang="en-US" dirty="0" smtClean="0"/>
              <a:t>Google Flu Trends:</a:t>
            </a:r>
          </a:p>
          <a:p>
            <a:endParaRPr lang="en-US" dirty="0"/>
          </a:p>
          <a:p>
            <a:r>
              <a:rPr lang="en-US" dirty="0" smtClean="0"/>
              <a:t>Detecting outbreaks</a:t>
            </a:r>
          </a:p>
          <a:p>
            <a:r>
              <a:rPr lang="en-US" dirty="0"/>
              <a:t>t</a:t>
            </a:r>
            <a:r>
              <a:rPr lang="en-US" dirty="0" smtClean="0"/>
              <a:t>wo weeks ahead</a:t>
            </a:r>
          </a:p>
          <a:p>
            <a:r>
              <a:rPr lang="en-US" dirty="0" smtClean="0"/>
              <a:t>of CDC data</a:t>
            </a:r>
          </a:p>
          <a:p>
            <a:endParaRPr lang="en-US" dirty="0"/>
          </a:p>
          <a:p>
            <a:r>
              <a:rPr lang="en-US" dirty="0" smtClean="0"/>
              <a:t>New models are estimating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which cities are most at risk</a:t>
            </a:r>
            <a:br>
              <a:rPr lang="en-US" dirty="0" smtClean="0"/>
            </a:br>
            <a:r>
              <a:rPr lang="en-US" dirty="0" smtClean="0"/>
              <a:t>for spread of the Ebola virus.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Course Site, 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514"/>
            <a:ext cx="8229600" cy="4993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main course site is in </a:t>
            </a:r>
            <a:r>
              <a:rPr lang="en-US" sz="2800" dirty="0" err="1" smtClean="0"/>
              <a:t>bCourses</a:t>
            </a:r>
            <a:r>
              <a:rPr lang="en-US" sz="2800" dirty="0" smtClean="0"/>
              <a:t>, titled </a:t>
            </a:r>
            <a:br>
              <a:rPr lang="en-US" sz="2800" dirty="0" smtClean="0"/>
            </a:br>
            <a:r>
              <a:rPr lang="en-US" sz="2800" dirty="0" smtClean="0"/>
              <a:t>“Introduction to Data Science”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Most work will be submitted there, some </a:t>
            </a:r>
            <a:r>
              <a:rPr lang="en-US" sz="2800" dirty="0" err="1" smtClean="0"/>
              <a:t>homeworks</a:t>
            </a:r>
            <a:r>
              <a:rPr lang="en-US" sz="2800" dirty="0" smtClean="0"/>
              <a:t> will be submitted on instructional machines with </a:t>
            </a:r>
            <a:r>
              <a:rPr lang="en-US" sz="2800" dirty="0" err="1" smtClean="0"/>
              <a:t>glookup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Readings will be linked from the course site. Some are campus only, configure proxy.lib.berkeley.edu in your browser to read at home.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AutoShape 2" descr="data:image/jpeg;base64,/9j/4AAQSkZJRgABAQAAAQABAAD/2wCEAAkGBxQTEhUTExQWFhUXGR8aFxgYGB4fHhsgICEcHiEfIh8cHSggHhwlHiAdITEhJikrLi4uICAzODMsOCguLi0BCgoKDg0OGxAQGywkICQsNDItLywsLCwsLCwsLCwsLCwsLCwsLCwsLDQsLCwsNCwsLCwsLCwsLCwsLCwsLDQsLP/AABEIANQA7gMBIgACEQEDEQH/xAAbAAACAwEBAQAAAAAAAAAAAAAEBQIDBgABB//EAEAQAAIBAgQEBAQEBQMCBQUAAAECEQMhAAQSMQUiQVETYXGBBjKRoUKxwfAUI1LR4TNi8XKCBxUkkqIWQ7LC4v/EABkBAAMBAQEAAAAAAAAAAAAAAAECAwQABf/EAC4RAAICAQMDAgUEAgMAAAAAAAABAhEhAxIxIkFRYXEEMoGxwaHR8PETkTNCgv/aAAwDAQACEQMRAD8Aa/ENc+MhRg1MDVoIIkg3AHbzwo/jDSr1HSCFgaWuDO49Z/LA1TPM+4uDqEC0E7faPcYrz2V0FmEQSbTPMfQ3k/fGD1XuZJTblZb8NZojM5rMEDSJJI+UaieWB3No7Yop5wFmqLuJ5Y+WIj64UZTNCkSpGksdUyYYGCFa8DafWcW5vNEVAwkKSuryvE7eWETxXgV5R3xBoFYik+oQGHlqAJX1G/2xJswfACjqAzQPSPzGJZtaTt4qjUwAliNKsT+Ykb7YCFWXZesXHS5GLzjSaTOnyECtDK4NyBB6jTEH6/lgrjjlnLldOtSht+L/AFFPuD9jj3h9ELTIZTB1KDpgG4bVJ68vTATAuWE2azHsRBU/vscCUUluKtbUPOCnxaa1AwVheALgqIHuZBwp4hVYHxZOpdOodw2omfcDFzZk0wFQCTTDEd2B2/8AaF+mLDmCtNkYLDhZnpvP2I+mOje633DLrSb9SvOPrTwwoLlgy2uR2Ees+2Dc7ppU2opckRUb8kHlNz3PtjqdMUU1G739lmb+1z9MA8pV2Eyxne3f6/2w0pVGzMnaL8oUqoFabRJxAWqjVvMERG/LI/27R3tjzhKxDdDf/H1OCeIUaahjDF5OxGkDeAd9x0+mHjTdDxTdgNVxN/lIKsPTr7fpjqVOGC/iAv2Mk38v84H1ByY/ELjrJ6+2L6wbwp/EOU+YJsf33wlXGv5QtdgmnmosNLMPltN/b+rHtHP62dGTS1509D1EbYDy9AqpYljqtpXaQQYJOxjy74P4hUpeMCJ1aeUCACsdgJ77noMGUXsKbFtB8tlfDcqy/wAuqZUH5mEGQImN5v2OE/FVRXdURtG6ixYYf/8AmKlVnpa4AOrpJuT5QcVnKUXZgywQILajed5v+WLRb3jWlKxLkswG0CG3Iv0iN4sNxg7NOfCQyoZKhTeTBJIFupNox2ZyNOkumleTJkzvH0th9wrIaqBNVQjh9Qgww0jUpJJ+nr1wzoNJuxRlOKKNQLsNBhtOxB3kEXAMDE6lCk7TRZVLCIK8pPcRsfTHnGKgdqOrnY0vCgX0g9IHcwxJwHwvIP4eqmwBHSwA8z2H3wINLAa25i6GXCQ9KoxqQQAZVTvufe4mMPsrS8Wial1SN4kki+kCRLRbt3wHwCgKgKVW1wyliDytptfrJkjpIGGGdzmmq1GAq0wAFXYarnbr3xn1mrvwS1HuyzJ8TOpyEUqsAsJk+56n0j0xbwxKTAoabOmpZBbeSAbDp3GL83wiXqVLwNAABjfVP5YGyTlagJ5dRjQCCLHqe+2KLpW45NIhWKh3RRpVRpFrW7dzgKrmtJshqRaJj3wTxCuWZvUgYJ4bwerUsikmJsJMdfvhlkV82XqwAB3lQT5EjHuSrgkoeu3r+7+uB6eZpiAFJHUk2ufLzxXnxznoduvscYdSTg90eO4GiFegF1UyNWsCR1MEkR2NwZ9cTztJoWpHMFAM/KTEFTG+31jF9ImopbTNYQhsOa4kjzi3vi7xECkESopF4J2Mfb5p9cVl8uBstWVZ59VBf6QCCDv3ufy74S0qbAqSvzCQT2/thll6olQV1JUs3YjuYvO1x288G8by4QfywwpkSwY99lHkO1yZGKJKWSuJ+9A1Oo/gEMVMDlhjIE3kE27wPLAlEAg6l6EH9D7TgdqRFO8nSZgen+Rj1TZAuq91JgAX2Mkfr54elIErkXeGrMh5lhhOxtYnt0wa9MCoXY6l/ADte/2xFlELr5GINp5Zkz5g+tr9N8VZeoGqQRBUSFPTpcYjKW11/FnP4FeMIvzVfWIvLSotPUSfeRgbhUgtQJlCSUbzx2azUsGtKmB0Hn9cUqY0lZYbgxEXjfuDhW1V1/QrjgJylqoQiLqsdrX++HhpU69qjMgpDTqmRaTsBqgbdd8LMjSFWuj2Cm7A7SIBH/d+p7YeZ3LqHFKmmnx+gNgol2g9bACeseeDpXGLvyU01izNcdyWir4FMq3h/wCpUC7loIAsCAojtufaWXRgdL7MpEzY/wCR54a5TL6qtY96j/TUY+0YZVciGXTsf1/fXGh7ZS9TXqfDXAx+azhpKKpG8ow7kT9jgzJU0qIlRRDAsGBJJuLAHqLn0xPM/DrOKisGAcfMxGkMu0A3kdYkGcVjKV6K/wAywZlAddMdIuvyz2sTGGlG4UQUHtpoA4dnHNZUIgGxDAaQQTaYubd8MswiCowLsihjJIOwub9f+MEca4kv8OtNwCBYATyEm7THNJ88Knr6zqktYiJt/gwRgtBnFLqRDMZulUdvCJg7Fo6dbXxpqtsutNU1vphmHUgCwG8dI8sIuE8GCNTaqNCKpIBmXDMSp2+W4F8NOCfPU1gk8xYEwebpbZjv5SMLK6Fnauu4bw7hSlEYs+osrQdrX7Wgdt8IuJ5OuajqJ0aiFVR9/wBMaqpXVfDBZ2qaioNoiJM99t8JOK8SYGoZIWTa3MRO0Db1/TCT1NiYdTmvQYcGpBEIvyqWYgTJ/e2Kc8h8dTpgMhk9zcyfPbAfAs8XpKNqjsxEtaBAt0EbYe5aslQMFYOUMEx3vaenQemEjCtN3lvn3JuFQJLQpvQJdiq2LECbwRfrF+n1wkr8KKMrIP5ZlgYA28gbGcOKN6TUyYBBX9/bCTwlppUqeISiU5LsZJLNpUQNjH5YGjUtJIOmt0TOHMlqpU2djF7RFzv+7Y3H/h9RquZ5WHh2nV/VFiu4sd+3njGvl0Wpra6uJUyZPex/Xvj6PwuiEoqp1USnL4diDudQj85O/TbF9WSjArKO0yuZ4cjU6hWRUQ6o7qTG3kQTPYjC6ll3flfc/K4gxaeaOkz54aZUhcy9SfnprCxcyD1H+5evfFDnTXNMECb2PS59jY29MRtVVYayZXYNm8uaUMGU6G0uoa8wCTtsQd/I4sJNSCFgNShgRciVn8iMMDV5SWUEAEkMIYAeY3xTSoUjBDMskMA0xHkRcDbpguNcHbtuaE3DpR2y7go1IgxuCDBiZI2YYur19ZqIzQGJKt/STsQOtot2wbxfhyUnVqZkNudz7+WFuaputRmKnTpEKBdbCT5CBgN9Tj4HilKVoq4rmUoKFZtTsZ0KNwepJ/QYCKErTWCD/SZMXP8AjDHLZanWA1gFhADbMPxaZ7Xgj37xochX0u7iDyqApiNYnSLje5Hv5YaMkntopBpOmJM0ni0rE66YhpW7AD/8sWZRUqR0fRAYi+mRv9sX8QyjZdg6MGOnUdRW/ccuw+4vvi6qyowqA8jiLeXQDpcD9jENSHNkXGsAXGOGPppimvpqIgmbi1+o3gYLya1Go/zgSxYSFi66ZGkTAuG6flj3P5ctoIaApsLwZBiSNo/TE2VdKEoX5gNKg3tAJI+WSAe+KxjuikUTU0ooU5LPGk6nUNBlTsRIM+Y8vrjVjMeGgqP/AKgplgBGnSQQvnLDmHljLcPyyVCoAI11CH7KF0lm8jBPXGjz7tU1FlhWlQOgAgAekC36YLlUaBe3BZkkipUH+4/mcOKdHVA2JgYUIStUzuQrfVQf1w9yb3B7X+mOaW89VPpTXgEzOXnn6dB2HQYCzDDSbWNiD1FjH+cOaZ5AMIs8ljjo25WNSqmZ/i+S8AEGofDqHWusAg7DYHpbcHAGVzK03MNIBEjT7T+9sPvjHKzQoAE61V20r+JTH3/zhB8G5F6lV6jA+DT53M9rhf8AqawxpulZilWUaA8QQAmCoFwCT8v4QZ6Re24098LshxoOKjanCjUZYR3uLYX8dRqiattT7AbQARH+0WUDyGAstzUnTaRP1MR5bYk05K6JtWjScM4h4tZW1O80y2si1zb03GFvxLl6+pmApgSIBuYbVc2IGw+uJ5aotGoLDkowQDB7DpeCBfzxZkMi/h1q9XUKegKAx3OpSpE/u4746rnvr2OXO4pynD4Chqio+gIgW+k/Mx2gEmN9hfrGNFwSkaWZNNn1a0gm93W5ib7YS5Dgj5kOwZkIBaVCiZ3JLEAGNhi2nV0vTdWJNMgqT1EQSfMjBm1GkwamI0PzW0tpM3YwOnmT7bYW/FGQalkQWsK2YGuN1pwwpj0kk++GmfooKiMzDQp1kg9NJmY3nthVxypWzBroJK1DTNMdFgiD959sQ+HhtbXj+yWmmmZsU9VQlhNNn2BGqNhHmF/PH0LgGe8VDywqhUDNctAIvexFvK+MrwDhlTS9asJpKSoUjcjeD0Ebnzw3zvFBQVURZYyxUnvv9LADyxT4mO+Kiu5abbVIQZkmmqOonQCPugH/AMS0dsT4uqjM1XmJpA+YJ0Lb2n74Jp0JU7xbSekqx/MwPY47iFBXILaUYhTrI6KWEWImO2E02n09yEMsVVKoenTK6iGUw+9xIIawsce5bMyhQiGUcpP3H76emGVfwymmnOod9puSYI7SYwnd3Ukuqm8CR0jqAQAewvis9Ndh56eLRblc1UFVYcwbn+3/ABg/j+ZjQ1bLoxcwCG5oB31JI6TDDA+RqLUbZVVQDype5PQe/wBu+L81xKqgHhsFLEDmjy7i0jbEVFxq3+SUY1miOWq6tHgq+knmUpeekFelogi/cYZHLVhoJoloOo8ptFwbiD6enngSpxPMhHlwSIEQsAkjlNuxM+3e0OF8VdzIpkgnSDTDLeTchDEQLkjqMVlpxllDSi/QM4hRdi2iNZEsrAzDQTbeALRGF9GtrmgxnxOam3ZokfUWJxqDmKnIjGCyjSrQV1SQRNmB7EMMZTN5fxuZQy6XZSTfWFMNpO9iYIMnzJwjjHbYiyrGWTqKaYpiQVEN9enofyxXw9jrKEkS4Cl7C1wIBMgE6gbHbocD066r/wCodmURpZR+I+42jmteQcX8RJ0akg9ZO0GL32/D98NBJch05bZe5zUHU1X3Ys/yiBzaVMDcSL+hM98B8MRiGabUzzHqZkAX3v8ATB1fMNCG+r8QFxML6f8AM4KydYqDy2cXDgQZ3seh7bYG6O6lkac42TTMa1p1PLQ09wbf/EqPY4d8Oqb3vpaP/acIa9UI4SIV/njYH8J9r7dCcMeB+IKqrUAHNaLyv5bdsKqcq8G74fVUtOu6D8rVmkPLf9MLs014xbliU1Uz0lfcHACV9dYJtfD6aNTLOP0VasqsxGhFKlY3vA8ptjzOU5y5o0Yk/wAyqwA5zHlAn5d+kdsB8dzmvMvp5TAQR3W5M+o7YryqhCwMiZUiRfpYgW6dIkjFErMepG5WC5Xg4rL4IbnHNTEmGgiVHZoFr9I6zgnL0sqtM0jTqghlNQipEMZKoZpzOkyU3E32wZk8tSV6bS3KZCiJtfeNpxZxLNeIyVSsIGYvTgWaZkRvq79wcO7bySluujqnDKbF3RnoMNOqo6owABmBJEG3zRI6YOziUjQakjwoRG8Q8xYs+8G8llMubzO0HFTZVmEuUy1AyRrMazJnSt3YbbC8DExSV8qaf8TW0yX8ZqJUqsq0AE3SQTeIBxOaqOPK+6EqsmYTL5nxFpUlL3VtLU2EWBaWNhfv7nDGjSkuXpur2IRBOknoYtBH0xdnaLFRXpZzWqIBU0LJi8HSTyz7i2+LvhrLFApWrVmoCQugK7L3sxIpz+K09OpDSaq2UbtJshncu70fBWYUahPLcmQsn8URbDLgFJFo63BWoYSGtEGBHrMn0wBnCKoqMaw8SlVCtCnShgN0Bm8ExO53w3fMZ2lRVqWhzE8igkmTaCAxG2wm+Iqtji/5gH+N1QHnK3iVUpBSaSgcxnmPzH8sJ858P16lRxTK1QTq19DuIHUEbEE4eVfiXOtQY5hRoeVVSsNIMbb7g4dcCpU6CnVUhmgEkm+neB21E39Owx0tVR9zpPbwfO2zDIom66vpIE/mDhxQdf5IYqAA2++oaiI85IOE3GammiEAnUste4upmO1sW8KzIc0pDtr2CgHnXYwTcm32xOts79DHp/MgrjedDurEDWzaJFoVhpBvtO0zbzthNmnYu4gKpYKpDEklmgfhGnpt0nGh45khVj/T1mSQwMkQFj0A72HlgOrlPDR21gVHjQInSAApAiZLQYPST5Yo1uin+vg0TlG67iThFNRmVVuXWWUydpEgSOuoR74bZzKAqaepNYBj+oEbCdgJJP8A24zvEeHnxakLp0szLpI2kmbbCBscFcMqA1qdwQW1WuRAIMnfa4O2DVLL4HrbBkc+lWlppAc6qGfmsSwDPuINzoEjouGTLW8JK9bMtRpC0CA1UwTpUWgQN52B3wHRy9WpnWZgQhYkuNQhATAHmbD3nBnH+IeLX8HSpVUAE9CftEaRH0N8UTdpium1Fe7HPEKkJSnfw1WJ2MA7x6iYwHmg7eGyzKkhh5HdgNpmNXfcb4u4vSk02J/qj20xb6nAGSzbG+4Fz6d/UdO9x2xi0nvV3z9rdGZXWD2qVlnMFCIM3AYEASOt/wAj3wVQGoOCy2MICebbtAkXsROJZmijLaCHMmOvWfqBik1EpqAADsAWJJgecif8+WLQxcbOTTAs3mUpVtIRmZqjGNzJCGQu2xB74X8SzVSqTDtysLR+cmMOczWUvSLL8w0yPwkgefX3sMTzWUPzMPDINucJquLkHmab9Os9cXjKN7WaIOLWUUcJzBZWpPeRKmbqR09D+nrja/DWSOjxGMgi0R+95xhxl6qw7JK67MoIgRETEkbHtj6NwJdOXUCbC0iD+/TCvTUZNrwPp6aU8CnjtAB9ciGufX9JthFnqbUqtOoNiwB/e57Y3lKmrIysJHbGVz2XI0gESNp69L23wq8m+6wJK2XUVGab6jE3HQzfqCTbucX0FBaQb9W8puI6iN4v9cUVQ5LAyP6RbymwJ2Hnhj8N0JcndgSYkQb99j/xtisMEZMBqV3Vt01TzAgn6Ed7C3vg7KcQkjVpPmsGDP0kRIAHcYa8fbLZWn4ldtzyqOszMC97/ucZDg/EaGZzAFFTTZzBDAgP+moA/TBbBQRxDglSo71lqa5iSWGoyTCwWvA7d8HUMmRTqiqqA1aYpoiwSVRSZYgESzSL7aPPHpyzU2KMJXZoMEXOxBkxbDZA7FVoqGtbcyBG82jUR53vhNWT249CU8YK6WYo5WkoSmi1IvTT5VPdo+dx/Sbd8E8P4i9QPqBMi4Fyew7xE2AsPbA+X+HKFQGnmAyEEktTqJHupMD0vgHOcLemtRcjmGLrDUQyrqlZlQylkaQLK2k2O+Iq/wDuBwt3dj/gXCaTU3qCtz1HkstoZRzACPmiT5X2tjQ8L+HcypIrZsVqRsEalJj/AKy8zj438P8AxWatRxVWm1RUZiUpBSQoJMmmUJMdL+mH/wAO/G9RoqCoqy5DqrNpkxB0uWtA2ERfFtqTd9x3k+ncR4ZQoUzVKa2Qcha5UxACyNzij/6Yp6FLKDUIGqWiPKSDby9Tit+PApSeshu3IABzEXBMkwBGoRewws4jxRKlVkquyt80UlZiB+EEyIsZ0gepwnTutUSll+T5lxRyWJIERp/x6Y9+H0MCCAyOXpSLBgu/oQWGCaaAgAjlYRcfn5j+2LqOSp0kLNVIcNqVdJ5gLbiwInc7ye2EcW1nlfqY4v8AQIfO3OkFS7K1W8gsBATa8GDYn74CzGaZmKytjZ5F77X6do6jztXVzuqu7sCwEaADAYtp5ibdDFu/lg7gOTUqA3zC1z0kj3Ij2tikUpKkUnJ3uYtqUdeZKcunTqYMOmkSZHmY6+0jAaZd6GtmkLTRgINpsNiAZNzMYc06RTM1R1sDIm2kXG97AQB3ws+KCw5wdRZUW6gbGoxtqJIBO8CTJAi+OlG40Wg04pHnAK5FEu7EyTc/0r1tb/jFfw7n3zGYhrrdhJY6IuV0zAvG46iMM+M5H/0qBdQcpDlraupZQRYR0PceZwN8Jp4dFjM6YQXndhex9MDWajB+uBXHbbfdjP4iZD4aMSussikdJ0jqCPLbChchoEUi5UfLtfzkAXP2w54hl3q1EpIoYiXuQNJ2mT0+2CuFcIp5Yk1SKlQn5ZCosC9jcgAdum3efwek3or1BGDceSnJ8OclEppMG94UE3JkkC8zEzi7MLRWoy01es4+aCFpqQJMvNrdfLB2f4gjFQSg0/IkkAkgkSBYAbxcxe22Fq1oOmkEGkljbYj5bmwOxmDHN5HGvT0VBeSkNJLJP/zWlTAFNEVvxMdbC0yUmWaDYEAdTPTEsrxKNRHh02YwFCglo7tBJv1vB6zbFHgN1kK9tUAawIve99wANoubYD8NAxd2aPlTZtIgSBsALkHsAYG+HKpIOr8UqEDSqH+qSdX+N9/sMaLhvH/EQA2YbgkHym1oPfGTzwJ1BYBUXc2gd4LwBAvCR53wtfMPQ0sJZrwZsR/uFoxOdtUUi0fSqedWe31/thDma58Qhfl7zPtbFPDuPI8AgauzQPoTYj0wbUyqE6om+wn2uD1tb1xKMGVckL6lNbWJ6Rcn2gdP8YGAYPIkibkmPaAN/wA8FZ3VTImFABJuelr+Uk/T6RSSJkmxO5jz29f30ulSIt2Lv/EDhlWtSp18uCxSVdesEbxjG/C2Qr+OrN/JCNrLMDcjbrc/5xvsjm1WroBKsw+XyHt26HBFTJXndje/beB0uIPvhVax2Daee5ZUr+I3zXJlges9gNve/fEcuKjAmnq07MFMGLi0RftHlgPMKNBg7gj9Jm9+s+WL+A5xqZBabWGor02274MmlSAlYfw5QxDQ2pAUnZgAIFzv1BG464YZDMUqTk8pSR4hMKFjYggaSwMXsBt1tHMVvFcsxC0rEELJkySN4NxM9JjC/jR1v/LVVpqoDaVMAy34dg0YRxVjRaYLmMlSNWpXpU6T1YJJXT4ilhBaQLqxuLbGI798PfC+QWmWNMBSiy5qH55sOpBvbSZOGeQ4J/Op1VQqVhdVpIUAXnyAEdY98OqNenTcUfxpJQFZABETqg6T06HCuFodpPgUcRLVUUZZ2dmcElwQSB/Sv/2qY3vcwBhN8SfDOZqlGUxUCxUAZ1nYgiASROoeQ04+gPTpsGRXRiDcIRPmDH64or8OCQacAneLTtv07YDg4ZRCWnStHzN86umGSRcx1XaBI8uu+LcxQFekURgWKyAfmtPTr5xePUYXmof5l/lAIAMdJI9O5G2Fmc4oFg/MZkQsWmLGx9/LywNHV3w60ebtvIX4ECl+HQwV5O+kyJ/t0jyw0pkI5OqPwgCLzsPrHfEKdXx0VTzsxlTtqED5v90ddzEHHq5IHM1qIY2Lx7hiD5fh+2KaaccIa7RHOEO6uCD+Fo+2/nitK0PUKhICktqEgiV73DAix7Ag7yA87n3y/Iiqr2LT1Bg6ZM9ImI7dMQzFc1AWQ2ZRrJ9mBM9O/mPPHPqyUgtqQS/FqbkK5YOeYEiF6wPMecD3jDjguULUxIVCSHNiVUKQbib7H1xkuFUxmX0anqahLFhyqF/GDuF2v0EbY3NR4CUEJiQBAI7S5JiFF4BvJnoIZ6O6k+E7LuLbyw981TQlaeoEDmcpMdB252i07AGJAMBUqygaafykDU7amLSZvpgQd9IgQbnabK9XRTKBhpDabC5iZFtiQNtgI2kkDVWLM2lwjCVtE9LXEdbxMEi83F1SVIdIjRKsxkE8zQfl+YjUZHlEwe/TEChC1ApSWMadM6rgAX3jlAGwxDO8gLFi0BUEKTOqCdupAmWO2+4JsCKG1GRflEi3KTY7WuZ2X1k4FhI18rMlqgLAkuxk2gg9RNtceY8hiVenTDhkCiFIXVEbwCdvxQYsB6icQoSx1aSoBAURy7jTA63jfeAbdbhTfUQ6yUAkyLWuLCYkGT698AIHm6IKnU1rHVoIBveNI+booMyZ85W5qm1R6iKsimoAiYm0kEzPX2jrGG1FCRKwQAzQRJO0GTMAEgSN4nqGxGlT2UU1tJhjYfiA6k26f4wrRwu4bw8EEVDq0MBAgTqkkSL9Inyw1y9OtlwHpE1qUklNR5RMiD3iTfvHfHmWKlv5Q1BVYehJc2naJO/aME5VhTJvqVjJWTcnyv1m/l5HAoayNVBWph6T6qbkAiLid1nuBaPPyxFH02I5YgdtjHpsLYGCijUDUmJBM1FOzNHLt+KJ9/bDXK5vL16cLA6aTvMyY73tIOOsDPVy1I6G5RpWzD3xP+JDKRYQSRf2Anf1/wAYrfhBN6TmBFpt06dp/PAVPhdSYuPKZHmf0x246ivjSlxpAsJsOt9j3AGKKeS081Q6FFyWPfphmcv4QYhg/tte3tbCmrXVjz6mJUECYuelxYdMK45F31hDahD1FAqKqxI1GZM8osZiR0i+KSaqszauYmGKkX6XFjH1tGA8pRk6KZKErdt4A9hAvv5nEK3C3QySrwSSJIm29vYjEpRUs28A/wAW5X+RnR4rWGx9Cpg+2xxBXpnRr8UlWLMWYsWncEtcjy/LC2pSekkUq6kAEw1OdVybksIAEDr98FcDRwjNWdrnkIgp9NPLBtEzfAjaV9iShqJXGX+x/W4noYvlTpIWF1KPKQR+s40fC+Ja6Yeoo1GxCxA9JPXGD4nmTT0iBeRKwYPSVLX+o9sNaNWiioCamoqC0hZnrABAC+pJ2xS7iPDV1XlpGFyeZHj6D+IQJ8hJ+wwMuSBpoXBK08xUpNvDSquokXF5+vngZMwFKVVnSDzSBb3FoI1Xt/fY0afiUDT20VvEJABlShEESPxA3v6WxDak7fchpxqVegjyDiiKRElRVJE9hoNoJtuMOLjiA031NpfpOgDVPkQo95wm0g0huVLMT1j5R+Hb1t7Yc5Wmagr1VjxCrKkA2ZwRYehi39WNGnjAjWeOQH4kDQ7rDGdTTJ1WJBA2G87THXCjhwd0vTimx8NSq8kkTpHWxG9+3XGkHD8xRVDXoOrIF1hgCBFlkgleYDv0OGtJiSAklIVEOok6RHXuoG3eMO8yW3gpC/lZRwjhoy9JVAXW5GqCCAAZN9oEe+k+mLqWY+euDNpQ7gxZdNrgvPMbQu1xM6onUoU6QNJjaSxET/0hj9O+A87mhUDQJ0fKBsAtp8z+EdO284ujQRzFRV1KpJAb13Mekt38oPWamplSFZZLXeoTNzq2XpaALixI7DEq1DxGpleWDPqbwAPvNyb95xZQyoZ4lmIIuTZQBA2/FJ+Xp13wrCCJWZUB0SNVywBNzECbSRBLRAEemC6bFFYuBsST1nt7AC/fa4wbTUoCdPOWB5uhlth3gx9Owxb/ABwAnQGYQpOr35iNhOwG/wCQ2s6yvLcNdgF1iQNg0Fdwb9D08r9d/MxlAVCzZeZiwMbwI3mDtG9j2OJ08/DAQADYR+I+Q7Wt0G8WxYvFUP8AqC/WAYEbXJvvMY6jrPWypL6hsAFgCxI5o87bnpM9bqTTbWTogrBJjYXMD+owLDaCvfDfxtZ1hoAAVdregkAX7H12jFVXWos4OqYO9/1m3ppjAaOBFpu5si045SZ3KweawBIknte22OWiqxzAtBle3Xtt5e3XHVcyqKRN4Iki5v8Ab/8AnC1aw5iIvsNz9P309MKwjSnnackOobWTJO0jr5yR7EYVcYoMeSmoVZCAiPmPUddz9xjxtBIAtHWLk/46Yup1lcMDdgQU+tvyH22wlhKsvmBRcBajOo+boQCxA9fxH2GDn4ixACvebz9x+R9zhZmqMjULaTBHfr7gSfv2xVTpxUhdgdRP1E/YH3w6FY/yC8jXsFt7/wBo98ZhqqeKA6hjICb77C3fzxq8uYpVC9o+np9cZGtmOfkEsRYSBP6X88LqcpkpOmmPqLKha7FtI1aTZb29zMf3mxahNS1KtZiBIlmKgCIkgG3QgCOm84R5HhwZC1XXrNQgrJlIjfpf5p2j1nHZXMkMdDITACvymY6gNYnzvuN4xNxV0uxRKkjzP1jrKU6y6WsJHzDdTGmPSftbEqNVhlosfsAZ/ObfXthYqValTlZvDVlZpHUWJJm53ww4r4tOkGpqwRd3kelgTLN1sD9sdtuokpPKiT4dm6gABAJBmSQSZn5gbbXCjr92PC+MhC1RF1FrMviiOhDcx33tPXGSXiJ1HU7MxPKgLFrQABsJn1wXl8oKirpa99WoMQD2EKTIEdI/LFcdjT8uSnhuQL1myggKzjS+7CGIMj0OqNrAzjVVKdTLDM7PUoiLWEgAoY7aX2xCiwTM/wAug7mNY8MzUqBbG8jQBEwsA7GZu7+JcrU8SrqdWSur6KYBkBaVCJ7cwb/3D28+U9zfjH6OzPBcM+e8dBoCi1MjQwYwogIH+RdzsVjvY9Maj4WpA5MZiqW/1aLU00yrMH1XM2BCA9I3km2MdX4+9GkKVJiEqIQyKABU/mP8waZNiDN7m4nGyywdqasRKUE5SAAOUwF5RcTBPlH9WNOrPZG/c6dUvI34x8UmlFCmKJWqoLyrfy9xoJJuEgHV62GAqVOIhbUl1tFhNz0Prc/phRluFUwHrtUh6VQUgEAYksepJBCx1AvG5jDyi5KyG0hyJ9BAgfUCcW0VUUOrvJTmI0RqgS49DMdP3BPcYDRGC6aQhoknoskabmwKgW8yPYrM05DKAYAJEerML9TDCffFOUz2pjRUTvMC7EefSI/LzBruHoKoUaNOnz7qu/RQVvJ6n26TsMRbOaVVUGlQbki5IvYbCJj2vsTgcEtysuxDWnSCDa03M3I777EHqmpWJa5MFVA2AEj0G19rY5NAonmcyoKlZL6SVudzB1bbKDPcztMYWVMz4QIALareUk7nuNhveB5jBDMRzuok/pJtI2kr9D3wvqZhk1FrE3PWDzAC+wUD/G2C5HBOQoHkGoy0iNpAEkTfexPYRIuMMquWQDVVfSZtylpP+0DYDzHoMJ+F1S2k3QAAoTuUvJMdyZjqSO2GJUPpadKD52J3kE6O5PUgefSZZZFJVapYwGYdiQBI7nsfc9uuLEqEA35+jm9+n9h0tOLtNOGOmT29LfbsLCDtIGKKZAfUfsNrMR5d9sTkqCipySyhhqLTaNhsAIta5/YwBmcmUkj5iLHaLxHubf8AGGlPM/Ke1p79DH0P54Drc7A7xpgdhe/nacKwlSFvmdbm32P5f3xDWLibg9DE7D88HgK0g7aReev+cK81TAsPr+WFaCRrmY0kzqmP36nFuVXmPXdSfuPYQL+fnirZWIuQyifIhz/+o+2DuCUdIkwB1P79sFMVhud4qFXw1ALO0Em4A6mJi3czGMTxOnDsgZWO5KmxHkDDD3GCeJcRbWzaToaJNupIB6/cdvPB4zXhUw6aNZuahXa/vBj2t5nCt3JX9BW6D8rnWppTMEViqq8RIEgTtbzI38t8I6p5yCCyln+8CPvI7GPLD6jmRWbVSlyyggltMQOkb9Be/frhSM2lKaY0NHMREEMeYkNBiZn0tibcr3eh3Dob8OoFyE1aVF2kzpG1piY28ycLqtQmo1SpU1qrEUwASdIMAhJ3NrEgDzxVTy1U6gWYapKjp0850x27XwX/AA/gE+G4FUgDXI5R/tnZje/lbHfDwknn6v8AYWMGnbFYzKkFhTKztqYWPUQFC+w2nfHVErVLywHQK2mB23+2DqtDbxNRE3f8V72mw9fte9i8Pp1ZHLbYstyPOBEj7+2NW0puCK1VDT01KdSt4ogUadQotQDaSoZ23awHX0I2uaV/Ay8KKMUTrVmV2UhChBZhLFGSmDtN58kfB1zVFGpZpCKJHh02sGTkjUrg6gTDC2xYRaSS+H06fhjL6gxoaqbSYJDbvp6g1FLAA22x5Ou0oejJwdOmZk/D9Ot4eYaEDLqUSTph2djvzDW2kDcyRO2GPBuIlkqBKINNQKaR88MUkE/KzNGrbcQOgFtbh1WhlqYKtsFi8AI3KZm7Rc3BJNyIwTncu1KlQrxqp1CdakcqsOUpCkcsgkGdu/V23J2uwbzYJ8Z8OMLm2OnxHQKnhgA8sbjra9rW7YPyj0zRXV+ISCp2MmSY2vvcde1l/GM27lqT/wA0U20gBjFNTuIaCJsoJiLdLYy3GKpo1PDWvqYQQVQhPQT83bUAJ6d8atOVYsq2llG1ou6lgIkD7CSLG8b+Yv2wu4Vw5gfFX5iSBPW2onyG4jfbywq+G6WYqVJarCQxPKpm0kzp8xPkTvh7lnqrpm5LFV0gCFkE8oAgkAbfpil5GQ3rcPDyHLTJnSYHS1rTaPLEDlUQkou1gw+UmNhJlvUjt7FUqvISSQPb6dLT09Me1XkgCS2223YeXX6jDI5gCZUxzAf1X2HnMyT7DAHEOGABbyB5WM9I/XsMM2oGNTTe9m+bp9PP13wNX1AXEzJ+Y+w77nof7YNi0LDw9tQHZWv1gzfyNxGKsjlnaoFNgFF+wmSPUqN98HZVSsazvGlV7CTv0vf2HYYjWzHMQsDv9YMnvsI6YbgUjScmow/Co5j3mIiNhff2G2K3qCdQvfmMdpER7RgTNOYIm+5Pf19D0wufNkEwQOkDf774RzRw4JCwIJuQ29rxH5+2KKVMwTs1vp28/wDnAuSzlQM2pdQYzIF5/f5YH4jxFab/ADSpG3t6eeFs60GsWkgbNH1PN+/bAObrE8g36+e/6xg/JZtawCyJ3/fsRgTiNFVqNJPLAjSe/wCuOYbLOH0JDKetx6j87Fh747McS1wicsiFJ6n07dJ9MU0a4HMDzi6zMelve+Pc7SBbxbwbuAdjvPY7X/zZZOsEJTyCVs0dT8xIQc3LYAfvYdcPKPDaIp6qdenUZlEqJ0GTeCDGmJMwCCDgLKqrHmhSxs4uD62EmY7R1w6GUYKWizLykqSWU9p92ubx6YlUZYydHb3M/R4QUUOrPysXl41A2tIs09xp623xE6VfWoRmKFCOY3uAZ06ZsOvU7749zGWmvOpiE6GwFtJAH9JPXrvi7L5so4V4Oqppg2PyyIPcmQAfS0YpGXV9AXK8ZPMsBpYBjCXXTcadiO9zDeV/PBNOlU8NzpemYBBMA7na/Yn2x5w7J0ajGtlqo0mTUpnfa8dQethHXBQpNSIVwIIMEXQyb9IvOx745TcbsL1WuBflKZ8NhTB1atgLkgrNu++C2ylQouqiwfqYMn/t1KR7n2xXVzbMagJ+SwiFgEdIgDFGTq0nLMxhRYEGCfcgz/kd8CGptcqzn8I6MuTTcQTUQtZnWpSMwGgxNisCKi2g2HnvJvyOVNKqxZgy1GGkLPODp0yfIglbg/N3jBlP4dpZlKa1irVgzGFeZsJGpRq0iFsDAk3iDg45TLpT0mvIViKZUAimxudM9QDpkRY+c48+0084OSrJnvij498F6VMU1KFhqLzz6TDBY+Qg9elrYeZdKTiplabipSZgxRvno1Ncyw6o5FnFtQE7nC2rwWk5BOYqENUc01poATqiVEkzcC8d/PB9HL0Eenpp1GZW+dzBWLHsb/L2N98HTnGNOue9jbsmfGaqNm81QdwcuHrVWQXJQhgemm+wBabi2AuMcHGYp06tIgtQK03YbVaRUGlUt3BifUfhjDTNECvnK1AFlNOopioGVa28adAKkxe+5O8YV/8AhlSzOY8bxxopIulnZRDair6SeW4Dawwn5jO99EKTtGirGmQyppAagPluVHfz+nSfbEqM1QxpkKslNX25fb9O5w3rcODUxp5lHaDP5m+FqZjwqnNbSIUEwo/7QJt+yZxrYyGmWo6KKFVB07DcSJtHYHp5T2xdVyjaWgxFi0SZI5rnc/XbY4COaikBMneL6Ru0k7N0MA7Dtj2nxBmggyuplJi4sD7Em5/ToLObRzIFEwZiIi/a52HT7+4QKTa4APNG57c2CMxmFIhmJB2jaNpJ6nfAVTOKz00SBJ6CYAIEADewN7T5YNgaI5mrYrsY/vjL8Q4miOVJmAGMe/TruD9Mbjj+UpU6Q0sC5BltXz2AECPLVvbubY+UZxwGcEe59Y6b2x26xWqHhzerXYAkiAGm5m/2FvPCxso2kPMGSN7gjp6Rt0OK8vWhWeSRImbxHY9vpirOcXDBtIg22vMmP364ldgwHZbOMbFiCNiCYPqOmLf4um/LUidtcDfzxkBmnLSLkb/vthhQziADxRAaYdQem/SGg7wcOvBOSrNDjnoNr8NioMFl2jrcWkbwfLB+ez9NgGJAt12a2/0P7OyhXqppdKyjoGsVcdLGRIuO/pjQZQjMUmpswFSCytAqAm0qErSbiTGveYicddC2n3EGazq1iAmhQLMRafb6nbBOUdiWhgVWBvAEd2MdN74tyvBqOsampqxPKUYqp/6kcz7U3P8A0nF+d+G6wdfGqIAG1Uxq0giIFouN59b45rdyCfBXRcC0iDJ7gnyjby6dt8afhHFaZohQwfQCWSqTeJhZVfl1QOsX7Yy7cFFBZM6WPzaw1/ITv7YYcOyK1aT1GcqiGNCxqcwIuREmTv27YhLplT5JqdPBPKVqtSEkMF+Zo/IsSR23vi/M6XpFy2jYKXI0ap77gm+9gYvimvxPQqImlUB0yoJkyJBJsLC5BP2vXUpFk8JEUgltcwSCbqRq5TEndbW7HDJ92TlhguYypyyh3pKmoqUqBlIm5Hykgz2OHPC8xVeShR6YiFZrx6wYEd5B2tvhBlXzFJnVW1Ag2Y9f9ymQRHa1thginSalUWyU6mkM4BMFWGohQb3k26EDaLUi7afYq1fDHtdEc6hpV23DGDMRBIkDaO2Mo6PkKjqwD6vkLLqle8QQG2B/sRjS8PSlmWbVqRul1g2FxaZsLW98UVKekmjmV8REMo0fl5HqOhGKQxldycJ7WanK8XTwycvTLAEIsMJaDcllFiDeNgfOcSqZ88oFGjl1D8gbUzM9yWCC5J32LRcwBi74e4cUpqWXw3ZQBTL6lpgSVgQJaDJN7yZJvgnK5FKYaaxq+IYbVlyZJEwszyx0HkSSZJ8/pSxRqbTbSBxlQyqlRtahtbOOXwws1NQIY6dJYgEN0A8iXlVFYvUWYFkI0HULl+Zh8wHXe9pg4T8QqLqSmp6atBDrqVZ/+FxPcdbjDfhObVafLSimV8SAZdbAEQIkdYUmO9xhNNN5kUgkKs/lT/MLKadR5QDWrFlH4rkDTv1jf0wfk6tFE0VaqOoUVKiSC3KERiApkmAEmNyNpjCv4p+Jf4eqENYZemfmD/zWKnSNNuVSIJPMYlbG+EfF69V2ek6DSlNkIVIB1kmzC5lghF7jpiktNJ2gLDs0fCOMoC4S1MCdCqx0oB0gH37WtfDOotKAwKnUobbYEAiRANwZ2wh+CMqQtOrorjWxXTUKqwXSxm/NpLRKzMrI1Aai6zfDvFbQtMKms6SrjWVAgsRHyCy7k/LYDakn05v25/Iqi3G7FfGSqK1RqoEjSCbQT6iQYGM8ePacq9QNq01YEMGmydQSOvtjz4udKNNaOp3LS0MoZWkXUmLQNovb653iHDa1PKURlUY6mNZgJmGsBHzRpVemEjV9ySTwar/z2np1gxy2XqJAPpN+thivgHGFeoaqLTHh85FRtKgSLBlB0k7CwBMbk3y3D+HDM0w1SnUo1EOktDAd9za97HzxZw/JVsvVqOwWoJ0Gk8hqlF4llZYDx+JGkDcjbF93buaFJtm/+La7CgwTw9DpqCDWXEkFd7X+u48sfN6nB67DWy6U1aZe2o3mBEn1iPPGu+JONMgqUqDtKsw0Ckx5wQBBgq9tQ2sbA74Gq5KvXTJ1XrNSWnS1VTEFmY3EHYwo3FpxyVrAk9Roz2cpeHk2LRqeqFAmbGB97nA3w7wetUpBVpiXJao7WCqJCjV31SY3jDmror5gUlJabqzAm4BPrIF7d8br4aoeHSKfwtIPQBkVK48OrEMGnnC9Om4I225JvDEW5o+fZ74doZZIQCrWPNDsdC+cfiFjAYwYPaMJafDmqNUqVl1EUyQZJUmyrBWQoEzoH+MaTPZLMZhq2aWklOqJenpJirTLlSFXppI2IBiO9kma4bXcE5YMqo4VqR5YJMAqDC6Se9wbG0HDpIMU1ywThtZGPhVK1MoQFutXyAMeFAM+Y6b4ZVPhL+EVcwcyhJIdNM2vKltMkHblIF5HTG44P8K08otSapqVHQoxIAUjUCdKkEx+H5je9umT47pp1SBTSKTjlLapUhWJFgFN2EFSVg4WGpGfyjV4B87wh6jVWpo24hTaNX4bx8hlSNxAtc4LyGc8EGi9VKtIRqorLfTSQqNMwwb1HTDzh/MzawxNFSTqYHmAEC3XcyNiPPGY4lwn+F5qctTe4JNw24U2vA295GKxjiycXctobUpUyAUAFOR4hLFjSk/jUaYX/fcbiZth5Wy0UaZ1BlcMjOGGk35ADAMRG3fGI4bkKtWvT/h2qmtDRoYC8M0MWtpIF9ViBfG341llQHndSaYF1APiMNwBy7ljPy29IlOKvPcMtNIV5JOWqtFtZpDVU0rKARqi7c1pINgYtthtwXhxzKa5K7dDF5kzsOh9z2uko11pnVTLq1SCyLcMNgSZkbyAoG8kXEaLK8RBWorjwyKWovE9BB7mNUiT/k9sCyjBqyri/DEXNfMrUVWWMiZE2N7WiTsb94Cz4lerVYkI601VNJAuSwXoNxMi+0HDCrmUfLIyuAVYKiMxLkyNJJkF3aA39O8CZxCvxNfHWm1JalVZPMByA2nzY2tGGUYtYJUryC8Oya06b1HeatMrI1ABbiNVpn03j3w3bOKYdo0sLahAPYgN0NyOuFlbO5pWqEikySujTTCsBqvOkjYTfUbwY3GKcxQaumkMwIabm95kegtgtuL9DpJYscZCvUzT1Hy7MqgIgdlI8U83WGICnUJgXcibnGm+CKxUENVmpBZ6RLnSDqXUGYnflOwImDuDgHglGuwK1UWlVNVUCgBQqqqxYGBAJsOw3BEvsjmxIAWXBMs2+n+4EiJ6Yzz0+mo8mpSUXVGfXPeOSUqahYEyDqmYAaCOkRfbuZwzy2XfSqCmKTkPLJpBCnci8CQBYdQLXOEma4BTya1cxLBUqL4aBuUK0A+h1MCA0To98HZbip0a2JnaYg7C5EGObeB9MJBbVTFdxmmxP8QeMf5bqTXoCFCsQxUgMArQJaCQIHzKR5YQ1Mz4qkgk1cvyvO7Up32kkQfUqe4xuPinKKqgksa7HXY2RRAgE9dXMOgOo+qyhw+nWdq4WtSqEksDph9UAtI5WBY69xzSIWWGA+m20c0raDuF5lnpUCrFtS+JqYzIs1w17yIg2E+mL8zmKgZSHKrpZXQf0kfNq+ZCPIg7W3itV0mlTRA/h+HIFgDMdPwqYP8AxivxYcCr8juiQBeNQBHeCSOvTDz5x/QsJPZRmM7xjVW0ZZab5rUFU1QSE1i5BiBAXUVkNEm8EYU/E2ec1dKtUq1GALqPlEnSIRRDMfmJOwKgCxJ0WTyFI1qlWhR8MBmQN4CrqY6hKuAJEyrTPzLfHua4LlwtWtmmKoG0mGiVWYWd9N5I9DMg46M48HKrpmVy3iNpnxWvaCNAI6SXAJHYAges40HA6mp08QXptqnljlBaZmAYF+4mJ6NszlVqKr0RTdCoakCDJBi5Vvm7yTfaBMi7LcKpKjOwFWr+E7HmVkYaR8tm6CANUbmWfNYGuL47CDJ5U1ueqg5mLKQ1jqlmiGMiTIPp2xfxDJqTNaoWpC2kkqJO0x5+Y+2LanEWqN+AACCFJhYveAem3Q7A4nmqpdWKBNVMMoYGbECSLE6mHY2mJ2wYOsMjmTthvw7mqCFVp0kVpJDKOZiNpLAsI79Y9zRwbiZJH8QPEZ69SmFZVGrSzKjFjsIXfqTMHqtXhhqtFZmVarIXUEROlWL2Bh9Y3Nhv0Awwy6UqoQhtdReakxbePxsqmG/quLWIw2zbJv7l0672NKuZpLVQ1GSi4UgU0loB0ggNYsC4LSQJ5bYCRqfiMqsS0hnLQSsmygx5EjeMCZfLoEREu47QbSSF1XlV1SAOwicMqeVFOk3isSIAJY6S0ddoBNz6nE9VOulfywNNkOKV5QqCgBBmfmgA995PrjAjhqpL0QtUAhl0gHaQLAx1vbuL2xp6lVCZY6REMYJ89gpMAdQepGFKnLOV1rTYMwVVQ6bSrBZiBrIIBB1avY4ppx2x4Fi2wb4crtVq1AeUOrI7cxCmVkkOzAQJMC1sHcEzpqo1CrBaCpKmNjB81cHrba2G2by9EClSRJR9QZ9TEy4ZRvJIgxJi0AC04xtSm7stelTKVX52PUuY1xH+4Fo6g9NjXTkmrXBz09x5xJHoFKdMsal2esXjSLhVU7i3MY7jtYjI15py5d7S5a5b5dIne06t5uARfDbjiJoDFENRqcOCZEadWgHtJknew6gYS86UiruCdYYjQQQCAWvJmYG0jYzgyilY8K2hy5xeaSR9RJgmZg9B0Fow3zz0mpZiDCgGnIBmEA27yEXz+uMvkco1ZnCzqKA2F7bGCdpECbQDe+HfB/EFAowZXqNp0mS6o0qQSdixBA2gARE4XbgDhR5SzgGijrDCnBpDRdGCxMxBMz3jAdVqABqVgZ1uRXDEMpaTHLAaOzXjridfIVGrEGLsSNEjTuRf8e15AjvgWrwdalbUxJ3QJuFkbAAG53tAPngaa2ixh6hI+LUWoKVQM4Vb1UGx76QL2i4iY2OCf/MEaHoglSOqkQb30iSARH0IMQML6PCFuKmhjcCGKtAm177gX9vQl8sW1c7LcQU1A2EETpus33N/TDufc56N4SPqeaOjM0QAL1JO8k2WSZ3AAHsMVZ4H+IqjUQQWAYRO09om8bY7HYzLj6fuWfzf+l9kV5OqcxlIqXl2pmCQSFYgbHe0/XCbgVDTXqZcEhKR0qRY/wCkrk2tJYk2AF4EDHY7Dy4JS+f6r7hnGxpbSthYbCYBAF4kwJ+p8offC/CqZoVGOokFlHMbAAEWFtzjsdiGgr5HauQl4Zk1arULSfDLMtzuACJjcTBjuBhVxjOOtRdLEbiQSDt3F+uOx2Hhx/ozyXSvqM84vhJS03MISSLkuJJMRJ5Vv5Yxeeqk1m1EsAJUHZSTJj1OOx2M8H1P6/caWLaGHCuWmKgMu9ixvvYxgbj2bdKVUqxBCqJ9Qs47HY0xScl7fuTj8wt+HTI1HmNQc2q8/X1OHVXMty+RIA9Bb6Y7HYM3UcDT5JccbTRL7tpMEk2mBsCB9QYx80r5pl0upIYGRGOx2NHgto5Ruvh3iNSvSDVGkjkkQLaQ14680T6db4I4hWLMUNxaOsT62+uOx2IP/lorFdSCszwmmyFTqF1iDBEKrAjz1GcZNuIVHd8tq00xoC6QJXlD2JB3Yk9rnHmOxpmqWARWTVZ+nphgSI6dJ5BPrAj3OJZPJU0PiBBqHIOwDSWMD8TRBO8EjrjsdjPH5qJSxPBiRxWoyOxifEPe8gMTv/UZth9leLuKFJWVHWuRrV1kCWCnTeVt22+uOx2NCLIPo0wf5Y5FLLq0WLQQBLb7AD0GLuNg0xRVGZddU0ywN9KgwPsMdjsZNz3R9/wzOm3yJqHD1lK5LM5qKl2sAWW4AgTecefFlIU6xVZCBPkBhduumJ98djsa6waFgFyXFNMfyqRg/iUt5fiJj2jFfGeRwE5QUU8pI3G1rR98djsTXLKtukf/2Q=="/>
          <p:cNvSpPr>
            <a:spLocks noChangeAspect="1" noChangeArrowheads="1"/>
          </p:cNvSpPr>
          <p:nvPr/>
        </p:nvSpPr>
        <p:spPr bwMode="auto">
          <a:xfrm>
            <a:off x="155575" y="-2803525"/>
            <a:ext cx="65817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8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time permits…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514"/>
            <a:ext cx="8229600" cy="4993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data analysis exercise:</a:t>
            </a:r>
          </a:p>
          <a:p>
            <a:pPr marL="0" indent="0">
              <a:buNone/>
            </a:pPr>
            <a:r>
              <a:rPr lang="en-US" sz="2400" dirty="0" smtClean="0"/>
              <a:t>English Premier League Soccer: Everton vs. W. Bromwich Albion</a:t>
            </a:r>
          </a:p>
          <a:p>
            <a:pPr marL="0" indent="0">
              <a:buNone/>
            </a:pPr>
            <a:r>
              <a:rPr lang="en-US" sz="2800" dirty="0" smtClean="0"/>
              <a:t>Predict the outcome: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809407" y="4251160"/>
            <a:ext cx="3000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W. Bromwich Goals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30428"/>
              </p:ext>
            </p:extLst>
          </p:nvPr>
        </p:nvGraphicFramePr>
        <p:xfrm>
          <a:off x="3586264" y="3005845"/>
          <a:ext cx="3699752" cy="300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938"/>
                <a:gridCol w="924938"/>
                <a:gridCol w="924938"/>
                <a:gridCol w="924938"/>
              </a:tblGrid>
              <a:tr h="75174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2+</a:t>
                      </a:r>
                      <a:endParaRPr lang="en-US" sz="2400" dirty="0"/>
                    </a:p>
                  </a:txBody>
                  <a:tcPr/>
                </a:tc>
              </a:tr>
              <a:tr h="75174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5174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5174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2+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95735" y="2470826"/>
            <a:ext cx="2198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Everton Goals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327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514"/>
            <a:ext cx="8229600" cy="4993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What kinds of data will you use?</a:t>
            </a:r>
          </a:p>
          <a:p>
            <a:r>
              <a:rPr lang="en-US" sz="2800" dirty="0" smtClean="0"/>
              <a:t>Almost anything is OK, except other predictions.</a:t>
            </a:r>
          </a:p>
          <a:p>
            <a:r>
              <a:rPr lang="en-US" sz="2800" dirty="0" smtClean="0"/>
              <a:t>History: individual or pair-wise? </a:t>
            </a:r>
          </a:p>
          <a:p>
            <a:r>
              <a:rPr lang="en-US" sz="2800" dirty="0" smtClean="0"/>
              <a:t>Team or players? </a:t>
            </a:r>
          </a:p>
          <a:p>
            <a:r>
              <a:rPr lang="en-US" sz="2800" dirty="0" smtClean="0"/>
              <a:t>Numerical or text? </a:t>
            </a:r>
          </a:p>
          <a:p>
            <a:r>
              <a:rPr lang="en-US" sz="2800" dirty="0" smtClean="0"/>
              <a:t>What kind of model will you build?</a:t>
            </a:r>
          </a:p>
          <a:p>
            <a:r>
              <a:rPr lang="en-US" sz="2800" dirty="0" smtClean="0"/>
              <a:t>What assumptions are safe to make?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7360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004"/>
            <a:ext cx="8229600" cy="6614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514"/>
            <a:ext cx="8229600" cy="49936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781247" y="3818199"/>
            <a:ext cx="3000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W. Bromwich Goals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712068" y="2132145"/>
            <a:ext cx="2198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Everton Goals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369223" y="3818199"/>
            <a:ext cx="3000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W. Bromwich Goals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81991" y="2132145"/>
            <a:ext cx="2198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Everton Goals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1897" y="1243969"/>
            <a:ext cx="2513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PL Followers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5269812" y="1249282"/>
            <a:ext cx="3005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Non-Followers</a:t>
            </a:r>
            <a:endParaRPr lang="en-US" sz="36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78541"/>
              </p:ext>
            </p:extLst>
          </p:nvPr>
        </p:nvGraphicFramePr>
        <p:xfrm>
          <a:off x="1037657" y="2667298"/>
          <a:ext cx="3096600" cy="2721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50"/>
                <a:gridCol w="774150"/>
                <a:gridCol w="774150"/>
                <a:gridCol w="774150"/>
              </a:tblGrid>
              <a:tr h="68045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2+</a:t>
                      </a:r>
                      <a:endParaRPr lang="en-US" sz="2400" dirty="0"/>
                    </a:p>
                  </a:txBody>
                  <a:tcPr/>
                </a:tc>
              </a:tr>
              <a:tr h="6804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04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04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2+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377596"/>
              </p:ext>
            </p:extLst>
          </p:nvPr>
        </p:nvGraphicFramePr>
        <p:xfrm>
          <a:off x="5178394" y="2667298"/>
          <a:ext cx="3096600" cy="2721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150"/>
                <a:gridCol w="774150"/>
                <a:gridCol w="774150"/>
                <a:gridCol w="774150"/>
              </a:tblGrid>
              <a:tr h="680456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2+</a:t>
                      </a:r>
                      <a:endParaRPr lang="en-US" sz="2400" dirty="0"/>
                    </a:p>
                  </a:txBody>
                  <a:tcPr/>
                </a:tc>
              </a:tr>
              <a:tr h="6804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</a:tr>
              <a:tr h="6804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04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2+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754481" y="5795422"/>
            <a:ext cx="8229600" cy="661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Answers on Monday!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627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3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514"/>
            <a:ext cx="8229600" cy="4993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This weeks reading bunny by Friday.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Read next weeks readings, and complete bunny before class on Monday.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AutoShape 2" descr="data:image/jpeg;base64,/9j/4AAQSkZJRgABAQAAAQABAAD/2wCEAAkGBxQTEhUTExQWFhUXGR8aFxgYGB4fHhsgICEcHiEfIh8cHSggHhwlHiAdITEhJikrLi4uICAzODMsOCguLi0BCgoKDg0OGxAQGywkICQsNDItLywsLCwsLCwsLCwsLCwsLCwsLCwsLDQsLCwsNCwsLCwsLCwsLCwsLCwsLDQsLP/AABEIANQA7gMBIgACEQEDEQH/xAAbAAACAwEBAQAAAAAAAAAAAAAEBQIDBgABB//EAEAQAAIBAgQEBAQEBQMCBQUAAAECEQMhAAQSMQUiQVETYXGBBjKRoUKxwfAUI1LR4TNi8XKCBxUkkqIWQ7LC4v/EABkBAAMBAQEAAAAAAAAAAAAAAAECAwQABf/EAC4RAAICAQMDAgUEAgMAAAAAAAABAhEhAxIxIkFRYXEEMoGxwaHR8PETkTNCgv/aAAwDAQACEQMRAD8Aa/ENc+MhRg1MDVoIIkg3AHbzwo/jDSr1HSCFgaWuDO49Z/LA1TPM+4uDqEC0E7faPcYrz2V0FmEQSbTPMfQ3k/fGD1XuZJTblZb8NZojM5rMEDSJJI+UaieWB3No7Yop5wFmqLuJ5Y+WIj64UZTNCkSpGksdUyYYGCFa8DafWcW5vNEVAwkKSuryvE7eWETxXgV5R3xBoFYik+oQGHlqAJX1G/2xJswfACjqAzQPSPzGJZtaTt4qjUwAliNKsT+Ykb7YCFWXZesXHS5GLzjSaTOnyECtDK4NyBB6jTEH6/lgrjjlnLldOtSht+L/AFFPuD9jj3h9ELTIZTB1KDpgG4bVJ68vTATAuWE2azHsRBU/vscCUUluKtbUPOCnxaa1AwVheALgqIHuZBwp4hVYHxZOpdOodw2omfcDFzZk0wFQCTTDEd2B2/8AaF+mLDmCtNkYLDhZnpvP2I+mOje633DLrSb9SvOPrTwwoLlgy2uR2Ees+2Dc7ppU2opckRUb8kHlNz3PtjqdMUU1G739lmb+1z9MA8pV2Eyxne3f6/2w0pVGzMnaL8oUqoFabRJxAWqjVvMERG/LI/27R3tjzhKxDdDf/H1OCeIUaahjDF5OxGkDeAd9x0+mHjTdDxTdgNVxN/lIKsPTr7fpjqVOGC/iAv2Mk38v84H1ByY/ELjrJ6+2L6wbwp/EOU+YJsf33wlXGv5QtdgmnmosNLMPltN/b+rHtHP62dGTS1509D1EbYDy9AqpYljqtpXaQQYJOxjy74P4hUpeMCJ1aeUCACsdgJ77noMGUXsKbFtB8tlfDcqy/wAuqZUH5mEGQImN5v2OE/FVRXdURtG6ixYYf/8AmKlVnpa4AOrpJuT5QcVnKUXZgywQILajed5v+WLRb3jWlKxLkswG0CG3Iv0iN4sNxg7NOfCQyoZKhTeTBJIFupNox2ZyNOkumleTJkzvH0th9wrIaqBNVQjh9Qgww0jUpJJ+nr1wzoNJuxRlOKKNQLsNBhtOxB3kEXAMDE6lCk7TRZVLCIK8pPcRsfTHnGKgdqOrnY0vCgX0g9IHcwxJwHwvIP4eqmwBHSwA8z2H3wINLAa25i6GXCQ9KoxqQQAZVTvufe4mMPsrS8Wial1SN4kki+kCRLRbt3wHwCgKgKVW1wyliDytptfrJkjpIGGGdzmmq1GAq0wAFXYarnbr3xn1mrvwS1HuyzJ8TOpyEUqsAsJk+56n0j0xbwxKTAoabOmpZBbeSAbDp3GL83wiXqVLwNAABjfVP5YGyTlagJ5dRjQCCLHqe+2KLpW45NIhWKh3RRpVRpFrW7dzgKrmtJshqRaJj3wTxCuWZvUgYJ4bwerUsikmJsJMdfvhlkV82XqwAB3lQT5EjHuSrgkoeu3r+7+uB6eZpiAFJHUk2ufLzxXnxznoduvscYdSTg90eO4GiFegF1UyNWsCR1MEkR2NwZ9cTztJoWpHMFAM/KTEFTG+31jF9ImopbTNYQhsOa4kjzi3vi7xECkESopF4J2Mfb5p9cVl8uBstWVZ59VBf6QCCDv3ufy74S0qbAqSvzCQT2/thll6olQV1JUs3YjuYvO1x288G8by4QfywwpkSwY99lHkO1yZGKJKWSuJ+9A1Oo/gEMVMDlhjIE3kE27wPLAlEAg6l6EH9D7TgdqRFO8nSZgen+Rj1TZAuq91JgAX2Mkfr54elIErkXeGrMh5lhhOxtYnt0wa9MCoXY6l/ADte/2xFlELr5GINp5Zkz5g+tr9N8VZeoGqQRBUSFPTpcYjKW11/FnP4FeMIvzVfWIvLSotPUSfeRgbhUgtQJlCSUbzx2azUsGtKmB0Hn9cUqY0lZYbgxEXjfuDhW1V1/QrjgJylqoQiLqsdrX++HhpU69qjMgpDTqmRaTsBqgbdd8LMjSFWuj2Cm7A7SIBH/d+p7YeZ3LqHFKmmnx+gNgol2g9bACeseeDpXGLvyU01izNcdyWir4FMq3h/wCpUC7loIAsCAojtufaWXRgdL7MpEzY/wCR54a5TL6qtY96j/TUY+0YZVciGXTsf1/fXGh7ZS9TXqfDXAx+azhpKKpG8ow7kT9jgzJU0qIlRRDAsGBJJuLAHqLn0xPM/DrOKisGAcfMxGkMu0A3kdYkGcVjKV6K/wAywZlAddMdIuvyz2sTGGlG4UQUHtpoA4dnHNZUIgGxDAaQQTaYubd8MswiCowLsihjJIOwub9f+MEca4kv8OtNwCBYATyEm7THNJ88Knr6zqktYiJt/gwRgtBnFLqRDMZulUdvCJg7Fo6dbXxpqtsutNU1vphmHUgCwG8dI8sIuE8GCNTaqNCKpIBmXDMSp2+W4F8NOCfPU1gk8xYEwebpbZjv5SMLK6Fnauu4bw7hSlEYs+osrQdrX7Wgdt8IuJ5OuajqJ0aiFVR9/wBMaqpXVfDBZ2qaioNoiJM99t8JOK8SYGoZIWTa3MRO0Db1/TCT1NiYdTmvQYcGpBEIvyqWYgTJ/e2Kc8h8dTpgMhk9zcyfPbAfAs8XpKNqjsxEtaBAt0EbYe5aslQMFYOUMEx3vaenQemEjCtN3lvn3JuFQJLQpvQJdiq2LECbwRfrF+n1wkr8KKMrIP5ZlgYA28gbGcOKN6TUyYBBX9/bCTwlppUqeISiU5LsZJLNpUQNjH5YGjUtJIOmt0TOHMlqpU2djF7RFzv+7Y3H/h9RquZ5WHh2nV/VFiu4sd+3njGvl0Wpra6uJUyZPex/Xvj6PwuiEoqp1USnL4diDudQj85O/TbF9WSjArKO0yuZ4cjU6hWRUQ6o7qTG3kQTPYjC6ll3flfc/K4gxaeaOkz54aZUhcy9SfnprCxcyD1H+5evfFDnTXNMECb2PS59jY29MRtVVYayZXYNm8uaUMGU6G0uoa8wCTtsQd/I4sJNSCFgNShgRciVn8iMMDV5SWUEAEkMIYAeY3xTSoUjBDMskMA0xHkRcDbpguNcHbtuaE3DpR2y7go1IgxuCDBiZI2YYur19ZqIzQGJKt/STsQOtot2wbxfhyUnVqZkNudz7+WFuaputRmKnTpEKBdbCT5CBgN9Tj4HilKVoq4rmUoKFZtTsZ0KNwepJ/QYCKErTWCD/SZMXP8AjDHLZanWA1gFhADbMPxaZ7Xgj37xochX0u7iDyqApiNYnSLje5Hv5YaMkntopBpOmJM0ni0rE66YhpW7AD/8sWZRUqR0fRAYi+mRv9sX8QyjZdg6MGOnUdRW/ccuw+4vvi6qyowqA8jiLeXQDpcD9jENSHNkXGsAXGOGPppimvpqIgmbi1+o3gYLya1Go/zgSxYSFi66ZGkTAuG6flj3P5ctoIaApsLwZBiSNo/TE2VdKEoX5gNKg3tAJI+WSAe+KxjuikUTU0ooU5LPGk6nUNBlTsRIM+Y8vrjVjMeGgqP/AKgplgBGnSQQvnLDmHljLcPyyVCoAI11CH7KF0lm8jBPXGjz7tU1FlhWlQOgAgAekC36YLlUaBe3BZkkipUH+4/mcOKdHVA2JgYUIStUzuQrfVQf1w9yb3B7X+mOaW89VPpTXgEzOXnn6dB2HQYCzDDSbWNiD1FjH+cOaZ5AMIs8ljjo25WNSqmZ/i+S8AEGofDqHWusAg7DYHpbcHAGVzK03MNIBEjT7T+9sPvjHKzQoAE61V20r+JTH3/zhB8G5F6lV6jA+DT53M9rhf8AqawxpulZilWUaA8QQAmCoFwCT8v4QZ6Re24098LshxoOKjanCjUZYR3uLYX8dRqiattT7AbQARH+0WUDyGAstzUnTaRP1MR5bYk05K6JtWjScM4h4tZW1O80y2si1zb03GFvxLl6+pmApgSIBuYbVc2IGw+uJ5aotGoLDkowQDB7DpeCBfzxZkMi/h1q9XUKegKAx3OpSpE/u4746rnvr2OXO4pynD4Chqio+gIgW+k/Mx2gEmN9hfrGNFwSkaWZNNn1a0gm93W5ib7YS5Dgj5kOwZkIBaVCiZ3JLEAGNhi2nV0vTdWJNMgqT1EQSfMjBm1GkwamI0PzW0tpM3YwOnmT7bYW/FGQalkQWsK2YGuN1pwwpj0kk++GmfooKiMzDQp1kg9NJmY3nthVxypWzBroJK1DTNMdFgiD959sQ+HhtbXj+yWmmmZsU9VQlhNNn2BGqNhHmF/PH0LgGe8VDywqhUDNctAIvexFvK+MrwDhlTS9asJpKSoUjcjeD0Ebnzw3zvFBQVURZYyxUnvv9LADyxT4mO+Kiu5abbVIQZkmmqOonQCPugH/AMS0dsT4uqjM1XmJpA+YJ0Lb2n74Jp0JU7xbSekqx/MwPY47iFBXILaUYhTrI6KWEWImO2E02n09yEMsVVKoenTK6iGUw+9xIIawsce5bMyhQiGUcpP3H76emGVfwymmnOod9puSYI7SYwnd3Ukuqm8CR0jqAQAewvis9Ndh56eLRblc1UFVYcwbn+3/ABg/j+ZjQ1bLoxcwCG5oB31JI6TDDA+RqLUbZVVQDype5PQe/wBu+L81xKqgHhsFLEDmjy7i0jbEVFxq3+SUY1miOWq6tHgq+knmUpeekFelogi/cYZHLVhoJoloOo8ptFwbiD6enngSpxPMhHlwSIEQsAkjlNuxM+3e0OF8VdzIpkgnSDTDLeTchDEQLkjqMVlpxllDSi/QM4hRdi2iNZEsrAzDQTbeALRGF9GtrmgxnxOam3ZokfUWJxqDmKnIjGCyjSrQV1SQRNmB7EMMZTN5fxuZQy6XZSTfWFMNpO9iYIMnzJwjjHbYiyrGWTqKaYpiQVEN9enofyxXw9jrKEkS4Cl7C1wIBMgE6gbHbocD066r/wCodmURpZR+I+42jmteQcX8RJ0akg9ZO0GL32/D98NBJch05bZe5zUHU1X3Ys/yiBzaVMDcSL+hM98B8MRiGabUzzHqZkAX3v8ATB1fMNCG+r8QFxML6f8AM4KydYqDy2cXDgQZ3seh7bYG6O6lkac42TTMa1p1PLQ09wbf/EqPY4d8Oqb3vpaP/acIa9UI4SIV/njYH8J9r7dCcMeB+IKqrUAHNaLyv5bdsKqcq8G74fVUtOu6D8rVmkPLf9MLs014xbliU1Uz0lfcHACV9dYJtfD6aNTLOP0VasqsxGhFKlY3vA8ptjzOU5y5o0Yk/wAyqwA5zHlAn5d+kdsB8dzmvMvp5TAQR3W5M+o7YryqhCwMiZUiRfpYgW6dIkjFErMepG5WC5Xg4rL4IbnHNTEmGgiVHZoFr9I6zgnL0sqtM0jTqghlNQipEMZKoZpzOkyU3E32wZk8tSV6bS3KZCiJtfeNpxZxLNeIyVSsIGYvTgWaZkRvq79wcO7bySluujqnDKbF3RnoMNOqo6owABmBJEG3zRI6YOziUjQakjwoRG8Q8xYs+8G8llMubzO0HFTZVmEuUy1AyRrMazJnSt3YbbC8DExSV8qaf8TW0yX8ZqJUqsq0AE3SQTeIBxOaqOPK+6EqsmYTL5nxFpUlL3VtLU2EWBaWNhfv7nDGjSkuXpur2IRBOknoYtBH0xdnaLFRXpZzWqIBU0LJi8HSTyz7i2+LvhrLFApWrVmoCQugK7L3sxIpz+K09OpDSaq2UbtJshncu70fBWYUahPLcmQsn8URbDLgFJFo63BWoYSGtEGBHrMn0wBnCKoqMaw8SlVCtCnShgN0Bm8ExO53w3fMZ2lRVqWhzE8igkmTaCAxG2wm+Iqtji/5gH+N1QHnK3iVUpBSaSgcxnmPzH8sJ858P16lRxTK1QTq19DuIHUEbEE4eVfiXOtQY5hRoeVVSsNIMbb7g4dcCpU6CnVUhmgEkm+neB21E39Owx0tVR9zpPbwfO2zDIom66vpIE/mDhxQdf5IYqAA2++oaiI85IOE3GammiEAnUste4upmO1sW8KzIc0pDtr2CgHnXYwTcm32xOts79DHp/MgrjedDurEDWzaJFoVhpBvtO0zbzthNmnYu4gKpYKpDEklmgfhGnpt0nGh45khVj/T1mSQwMkQFj0A72HlgOrlPDR21gVHjQInSAApAiZLQYPST5Yo1uin+vg0TlG67iThFNRmVVuXWWUydpEgSOuoR74bZzKAqaepNYBj+oEbCdgJJP8A24zvEeHnxakLp0szLpI2kmbbCBscFcMqA1qdwQW1WuRAIMnfa4O2DVLL4HrbBkc+lWlppAc6qGfmsSwDPuINzoEjouGTLW8JK9bMtRpC0CA1UwTpUWgQN52B3wHRy9WpnWZgQhYkuNQhATAHmbD3nBnH+IeLX8HSpVUAE9CftEaRH0N8UTdpium1Fe7HPEKkJSnfw1WJ2MA7x6iYwHmg7eGyzKkhh5HdgNpmNXfcb4u4vSk02J/qj20xb6nAGSzbG+4Fz6d/UdO9x2xi0nvV3z9rdGZXWD2qVlnMFCIM3AYEASOt/wAj3wVQGoOCy2MICebbtAkXsROJZmijLaCHMmOvWfqBik1EpqAADsAWJJgecif8+WLQxcbOTTAs3mUpVtIRmZqjGNzJCGQu2xB74X8SzVSqTDtysLR+cmMOczWUvSLL8w0yPwkgefX3sMTzWUPzMPDINucJquLkHmab9Os9cXjKN7WaIOLWUUcJzBZWpPeRKmbqR09D+nrja/DWSOjxGMgi0R+95xhxl6qw7JK67MoIgRETEkbHtj6NwJdOXUCbC0iD+/TCvTUZNrwPp6aU8CnjtAB9ciGufX9JthFnqbUqtOoNiwB/e57Y3lKmrIysJHbGVz2XI0gESNp69L23wq8m+6wJK2XUVGab6jE3HQzfqCTbucX0FBaQb9W8puI6iN4v9cUVQ5LAyP6RbymwJ2Hnhj8N0JcndgSYkQb99j/xtisMEZMBqV3Vt01TzAgn6Ed7C3vg7KcQkjVpPmsGDP0kRIAHcYa8fbLZWn4ldtzyqOszMC97/ucZDg/EaGZzAFFTTZzBDAgP+moA/TBbBQRxDglSo71lqa5iSWGoyTCwWvA7d8HUMmRTqiqqA1aYpoiwSVRSZYgESzSL7aPPHpyzU2KMJXZoMEXOxBkxbDZA7FVoqGtbcyBG82jUR53vhNWT249CU8YK6WYo5WkoSmi1IvTT5VPdo+dx/Sbd8E8P4i9QPqBMi4Fyew7xE2AsPbA+X+HKFQGnmAyEEktTqJHupMD0vgHOcLemtRcjmGLrDUQyrqlZlQylkaQLK2k2O+Iq/wDuBwt3dj/gXCaTU3qCtz1HkstoZRzACPmiT5X2tjQ8L+HcypIrZsVqRsEalJj/AKy8zj438P8AxWatRxVWm1RUZiUpBSQoJMmmUJMdL+mH/wAO/G9RoqCoqy5DqrNpkxB0uWtA2ERfFtqTd9x3k+ncR4ZQoUzVKa2Qcha5UxACyNzij/6Yp6FLKDUIGqWiPKSDby9Tit+PApSeshu3IABzEXBMkwBGoRewws4jxRKlVkquyt80UlZiB+EEyIsZ0gepwnTutUSll+T5lxRyWJIERp/x6Y9+H0MCCAyOXpSLBgu/oQWGCaaAgAjlYRcfn5j+2LqOSp0kLNVIcNqVdJ5gLbiwInc7ye2EcW1nlfqY4v8AQIfO3OkFS7K1W8gsBATa8GDYn74CzGaZmKytjZ5F77X6do6jztXVzuqu7sCwEaADAYtp5ibdDFu/lg7gOTUqA3zC1z0kj3Ij2tikUpKkUnJ3uYtqUdeZKcunTqYMOmkSZHmY6+0jAaZd6GtmkLTRgINpsNiAZNzMYc06RTM1R1sDIm2kXG97AQB3ws+KCw5wdRZUW6gbGoxtqJIBO8CTJAi+OlG40Wg04pHnAK5FEu7EyTc/0r1tb/jFfw7n3zGYhrrdhJY6IuV0zAvG46iMM+M5H/0qBdQcpDlraupZQRYR0PceZwN8Jp4dFjM6YQXndhex9MDWajB+uBXHbbfdjP4iZD4aMSussikdJ0jqCPLbChchoEUi5UfLtfzkAXP2w54hl3q1EpIoYiXuQNJ2mT0+2CuFcIp5Yk1SKlQn5ZCosC9jcgAdum3efwek3or1BGDceSnJ8OclEppMG94UE3JkkC8zEzi7MLRWoy01es4+aCFpqQJMvNrdfLB2f4gjFQSg0/IkkAkgkSBYAbxcxe22Fq1oOmkEGkljbYj5bmwOxmDHN5HGvT0VBeSkNJLJP/zWlTAFNEVvxMdbC0yUmWaDYEAdTPTEsrxKNRHh02YwFCglo7tBJv1vB6zbFHgN1kK9tUAawIve99wANoubYD8NAxd2aPlTZtIgSBsALkHsAYG+HKpIOr8UqEDSqH+qSdX+N9/sMaLhvH/EQA2YbgkHym1oPfGTzwJ1BYBUXc2gd4LwBAvCR53wtfMPQ0sJZrwZsR/uFoxOdtUUi0fSqedWe31/thDma58Qhfl7zPtbFPDuPI8AgauzQPoTYj0wbUyqE6om+wn2uD1tb1xKMGVckL6lNbWJ6Rcn2gdP8YGAYPIkibkmPaAN/wA8FZ3VTImFABJuelr+Uk/T6RSSJkmxO5jz29f30ulSIt2Lv/EDhlWtSp18uCxSVdesEbxjG/C2Qr+OrN/JCNrLMDcjbrc/5xvsjm1WroBKsw+XyHt26HBFTJXndje/beB0uIPvhVax2Daee5ZUr+I3zXJlges9gNve/fEcuKjAmnq07MFMGLi0RftHlgPMKNBg7gj9Jm9+s+WL+A5xqZBabWGor02274MmlSAlYfw5QxDQ2pAUnZgAIFzv1BG464YZDMUqTk8pSR4hMKFjYggaSwMXsBt1tHMVvFcsxC0rEELJkySN4NxM9JjC/jR1v/LVVpqoDaVMAy34dg0YRxVjRaYLmMlSNWpXpU6T1YJJXT4ilhBaQLqxuLbGI798PfC+QWmWNMBSiy5qH55sOpBvbSZOGeQ4J/Op1VQqVhdVpIUAXnyAEdY98OqNenTcUfxpJQFZABETqg6T06HCuFodpPgUcRLVUUZZ2dmcElwQSB/Sv/2qY3vcwBhN8SfDOZqlGUxUCxUAZ1nYgiASROoeQ04+gPTpsGRXRiDcIRPmDH64or8OCQacAneLTtv07YDg4ZRCWnStHzN86umGSRcx1XaBI8uu+LcxQFekURgWKyAfmtPTr5xePUYXmof5l/lAIAMdJI9O5G2Fmc4oFg/MZkQsWmLGx9/LywNHV3w60ebtvIX4ECl+HQwV5O+kyJ/t0jyw0pkI5OqPwgCLzsPrHfEKdXx0VTzsxlTtqED5v90ddzEHHq5IHM1qIY2Lx7hiD5fh+2KaaccIa7RHOEO6uCD+Fo+2/nitK0PUKhICktqEgiV73DAix7Ag7yA87n3y/Iiqr2LT1Bg6ZM9ImI7dMQzFc1AWQ2ZRrJ9mBM9O/mPPHPqyUgtqQS/FqbkK5YOeYEiF6wPMecD3jDjguULUxIVCSHNiVUKQbib7H1xkuFUxmX0anqahLFhyqF/GDuF2v0EbY3NR4CUEJiQBAI7S5JiFF4BvJnoIZ6O6k+E7LuLbyw981TQlaeoEDmcpMdB252i07AGJAMBUqygaafykDU7amLSZvpgQd9IgQbnabK9XRTKBhpDabC5iZFtiQNtgI2kkDVWLM2lwjCVtE9LXEdbxMEi83F1SVIdIjRKsxkE8zQfl+YjUZHlEwe/TEChC1ApSWMadM6rgAX3jlAGwxDO8gLFi0BUEKTOqCdupAmWO2+4JsCKG1GRflEi3KTY7WuZ2X1k4FhI18rMlqgLAkuxk2gg9RNtceY8hiVenTDhkCiFIXVEbwCdvxQYsB6icQoSx1aSoBAURy7jTA63jfeAbdbhTfUQ6yUAkyLWuLCYkGT698AIHm6IKnU1rHVoIBveNI+booMyZ85W5qm1R6iKsimoAiYm0kEzPX2jrGG1FCRKwQAzQRJO0GTMAEgSN4nqGxGlT2UU1tJhjYfiA6k26f4wrRwu4bw8EEVDq0MBAgTqkkSL9Inyw1y9OtlwHpE1qUklNR5RMiD3iTfvHfHmWKlv5Q1BVYehJc2naJO/aME5VhTJvqVjJWTcnyv1m/l5HAoayNVBWph6T6qbkAiLid1nuBaPPyxFH02I5YgdtjHpsLYGCijUDUmJBM1FOzNHLt+KJ9/bDXK5vL16cLA6aTvMyY73tIOOsDPVy1I6G5RpWzD3xP+JDKRYQSRf2Anf1/wAYrfhBN6TmBFpt06dp/PAVPhdSYuPKZHmf0x246ivjSlxpAsJsOt9j3AGKKeS081Q6FFyWPfphmcv4QYhg/tte3tbCmrXVjz6mJUECYuelxYdMK45F31hDahD1FAqKqxI1GZM8osZiR0i+KSaqszauYmGKkX6XFjH1tGA8pRk6KZKErdt4A9hAvv5nEK3C3QySrwSSJIm29vYjEpRUs28A/wAW5X+RnR4rWGx9Cpg+2xxBXpnRr8UlWLMWYsWncEtcjy/LC2pSekkUq6kAEw1OdVybksIAEDr98FcDRwjNWdrnkIgp9NPLBtEzfAjaV9iShqJXGX+x/W4noYvlTpIWF1KPKQR+s40fC+Ja6Yeoo1GxCxA9JPXGD4nmTT0iBeRKwYPSVLX+o9sNaNWiioCamoqC0hZnrABAC+pJ2xS7iPDV1XlpGFyeZHj6D+IQJ8hJ+wwMuSBpoXBK08xUpNvDSquokXF5+vngZMwFKVVnSDzSBb3FoI1Xt/fY0afiUDT20VvEJABlShEESPxA3v6WxDak7fchpxqVegjyDiiKRElRVJE9hoNoJtuMOLjiA031NpfpOgDVPkQo95wm0g0huVLMT1j5R+Hb1t7Yc5Wmagr1VjxCrKkA2ZwRYehi39WNGnjAjWeOQH4kDQ7rDGdTTJ1WJBA2G87THXCjhwd0vTimx8NSq8kkTpHWxG9+3XGkHD8xRVDXoOrIF1hgCBFlkgleYDv0OGtJiSAklIVEOok6RHXuoG3eMO8yW3gpC/lZRwjhoy9JVAXW5GqCCAAZN9oEe+k+mLqWY+euDNpQ7gxZdNrgvPMbQu1xM6onUoU6QNJjaSxET/0hj9O+A87mhUDQJ0fKBsAtp8z+EdO284ujQRzFRV1KpJAb13Mekt38oPWamplSFZZLXeoTNzq2XpaALixI7DEq1DxGpleWDPqbwAPvNyb95xZQyoZ4lmIIuTZQBA2/FJ+Xp13wrCCJWZUB0SNVywBNzECbSRBLRAEemC6bFFYuBsST1nt7AC/fa4wbTUoCdPOWB5uhlth3gx9Owxb/ABwAnQGYQpOr35iNhOwG/wCQ2s6yvLcNdgF1iQNg0Fdwb9D08r9d/MxlAVCzZeZiwMbwI3mDtG9j2OJ08/DAQADYR+I+Q7Wt0G8WxYvFUP8AqC/WAYEbXJvvMY6jrPWypL6hsAFgCxI5o87bnpM9bqTTbWTogrBJjYXMD+owLDaCvfDfxtZ1hoAAVdregkAX7H12jFVXWos4OqYO9/1m3ppjAaOBFpu5si045SZ3KweawBIknte22OWiqxzAtBle3Xtt5e3XHVcyqKRN4Iki5v8Ab/8AnC1aw5iIvsNz9P309MKwjSnnackOobWTJO0jr5yR7EYVcYoMeSmoVZCAiPmPUddz9xjxtBIAtHWLk/46Yup1lcMDdgQU+tvyH22wlhKsvmBRcBajOo+boQCxA9fxH2GDn4ixACvebz9x+R9zhZmqMjULaTBHfr7gSfv2xVTpxUhdgdRP1E/YH3w6FY/yC8jXsFt7/wBo98ZhqqeKA6hjICb77C3fzxq8uYpVC9o+np9cZGtmOfkEsRYSBP6X88LqcpkpOmmPqLKha7FtI1aTZb29zMf3mxahNS1KtZiBIlmKgCIkgG3QgCOm84R5HhwZC1XXrNQgrJlIjfpf5p2j1nHZXMkMdDITACvymY6gNYnzvuN4xNxV0uxRKkjzP1jrKU6y6WsJHzDdTGmPSftbEqNVhlosfsAZ/ObfXthYqValTlZvDVlZpHUWJJm53ww4r4tOkGpqwRd3kelgTLN1sD9sdtuokpPKiT4dm6gABAJBmSQSZn5gbbXCjr92PC+MhC1RF1FrMviiOhDcx33tPXGSXiJ1HU7MxPKgLFrQABsJn1wXl8oKirpa99WoMQD2EKTIEdI/LFcdjT8uSnhuQL1myggKzjS+7CGIMj0OqNrAzjVVKdTLDM7PUoiLWEgAoY7aX2xCiwTM/wAug7mNY8MzUqBbG8jQBEwsA7GZu7+JcrU8SrqdWSur6KYBkBaVCJ7cwb/3D28+U9zfjH6OzPBcM+e8dBoCi1MjQwYwogIH+RdzsVjvY9Maj4WpA5MZiqW/1aLU00yrMH1XM2BCA9I3km2MdX4+9GkKVJiEqIQyKABU/mP8waZNiDN7m4nGyywdqasRKUE5SAAOUwF5RcTBPlH9WNOrPZG/c6dUvI34x8UmlFCmKJWqoLyrfy9xoJJuEgHV62GAqVOIhbUl1tFhNz0Prc/phRluFUwHrtUh6VQUgEAYksepJBCx1AvG5jDyi5KyG0hyJ9BAgfUCcW0VUUOrvJTmI0RqgS49DMdP3BPcYDRGC6aQhoknoskabmwKgW8yPYrM05DKAYAJEerML9TDCffFOUz2pjRUTvMC7EefSI/LzBruHoKoUaNOnz7qu/RQVvJ6n26TsMRbOaVVUGlQbki5IvYbCJj2vsTgcEtysuxDWnSCDa03M3I777EHqmpWJa5MFVA2AEj0G19rY5NAonmcyoKlZL6SVudzB1bbKDPcztMYWVMz4QIALareUk7nuNhveB5jBDMRzuok/pJtI2kr9D3wvqZhk1FrE3PWDzAC+wUD/G2C5HBOQoHkGoy0iNpAEkTfexPYRIuMMquWQDVVfSZtylpP+0DYDzHoMJ+F1S2k3QAAoTuUvJMdyZjqSO2GJUPpadKD52J3kE6O5PUgefSZZZFJVapYwGYdiQBI7nsfc9uuLEqEA35+jm9+n9h0tOLtNOGOmT29LfbsLCDtIGKKZAfUfsNrMR5d9sTkqCipySyhhqLTaNhsAIta5/YwBmcmUkj5iLHaLxHubf8AGGlPM/Ke1p79DH0P54Drc7A7xpgdhe/nacKwlSFvmdbm32P5f3xDWLibg9DE7D88HgK0g7aReev+cK81TAsPr+WFaCRrmY0kzqmP36nFuVXmPXdSfuPYQL+fnirZWIuQyifIhz/+o+2DuCUdIkwB1P79sFMVhud4qFXw1ALO0Em4A6mJi3czGMTxOnDsgZWO5KmxHkDDD3GCeJcRbWzaToaJNupIB6/cdvPB4zXhUw6aNZuahXa/vBj2t5nCt3JX9BW6D8rnWppTMEViqq8RIEgTtbzI38t8I6p5yCCyln+8CPvI7GPLD6jmRWbVSlyyggltMQOkb9Be/frhSM2lKaY0NHMREEMeYkNBiZn0tibcr3eh3Dob8OoFyE1aVF2kzpG1piY28ycLqtQmo1SpU1qrEUwASdIMAhJ3NrEgDzxVTy1U6gWYapKjp0850x27XwX/AA/gE+G4FUgDXI5R/tnZje/lbHfDwknn6v8AYWMGnbFYzKkFhTKztqYWPUQFC+w2nfHVErVLywHQK2mB23+2DqtDbxNRE3f8V72mw9fte9i8Pp1ZHLbYstyPOBEj7+2NW0puCK1VDT01KdSt4ogUadQotQDaSoZ23awHX0I2uaV/Ay8KKMUTrVmV2UhChBZhLFGSmDtN58kfB1zVFGpZpCKJHh02sGTkjUrg6gTDC2xYRaSS+H06fhjL6gxoaqbSYJDbvp6g1FLAA22x5Ou0oejJwdOmZk/D9Ot4eYaEDLqUSTph2djvzDW2kDcyRO2GPBuIlkqBKINNQKaR88MUkE/KzNGrbcQOgFtbh1WhlqYKtsFi8AI3KZm7Rc3BJNyIwTncu1KlQrxqp1CdakcqsOUpCkcsgkGdu/V23J2uwbzYJ8Z8OMLm2OnxHQKnhgA8sbjra9rW7YPyj0zRXV+ISCp2MmSY2vvcde1l/GM27lqT/wA0U20gBjFNTuIaCJsoJiLdLYy3GKpo1PDWvqYQQVQhPQT83bUAJ6d8atOVYsq2llG1ou6lgIkD7CSLG8b+Yv2wu4Vw5gfFX5iSBPW2onyG4jfbywq+G6WYqVJarCQxPKpm0kzp8xPkTvh7lnqrpm5LFV0gCFkE8oAgkAbfpil5GQ3rcPDyHLTJnSYHS1rTaPLEDlUQkou1gw+UmNhJlvUjt7FUqvISSQPb6dLT09Me1XkgCS2223YeXX6jDI5gCZUxzAf1X2HnMyT7DAHEOGABbyB5WM9I/XsMM2oGNTTe9m+bp9PP13wNX1AXEzJ+Y+w77nof7YNi0LDw9tQHZWv1gzfyNxGKsjlnaoFNgFF+wmSPUqN98HZVSsazvGlV7CTv0vf2HYYjWzHMQsDv9YMnvsI6YbgUjScmow/Co5j3mIiNhff2G2K3qCdQvfmMdpER7RgTNOYIm+5Pf19D0wufNkEwQOkDf774RzRw4JCwIJuQ29rxH5+2KKVMwTs1vp28/wDnAuSzlQM2pdQYzIF5/f5YH4jxFab/ADSpG3t6eeFs60GsWkgbNH1PN+/bAObrE8g36+e/6xg/JZtawCyJ3/fsRgTiNFVqNJPLAjSe/wCuOYbLOH0JDKetx6j87Fh747McS1wicsiFJ6n07dJ9MU0a4HMDzi6zMelve+Pc7SBbxbwbuAdjvPY7X/zZZOsEJTyCVs0dT8xIQc3LYAfvYdcPKPDaIp6qdenUZlEqJ0GTeCDGmJMwCCDgLKqrHmhSxs4uD62EmY7R1w6GUYKWizLykqSWU9p92ubx6YlUZYydHb3M/R4QUUOrPysXl41A2tIs09xp623xE6VfWoRmKFCOY3uAZ06ZsOvU7749zGWmvOpiE6GwFtJAH9JPXrvi7L5so4V4Oqppg2PyyIPcmQAfS0YpGXV9AXK8ZPMsBpYBjCXXTcadiO9zDeV/PBNOlU8NzpemYBBMA7na/Yn2x5w7J0ajGtlqo0mTUpnfa8dQethHXBQpNSIVwIIMEXQyb9IvOx745TcbsL1WuBflKZ8NhTB1atgLkgrNu++C2ylQouqiwfqYMn/t1KR7n2xXVzbMagJ+SwiFgEdIgDFGTq0nLMxhRYEGCfcgz/kd8CGptcqzn8I6MuTTcQTUQtZnWpSMwGgxNisCKi2g2HnvJvyOVNKqxZgy1GGkLPODp0yfIglbg/N3jBlP4dpZlKa1irVgzGFeZsJGpRq0iFsDAk3iDg45TLpT0mvIViKZUAimxudM9QDpkRY+c48+0084OSrJnvij498F6VMU1KFhqLzz6TDBY+Qg9elrYeZdKTiplabipSZgxRvno1Ncyw6o5FnFtQE7nC2rwWk5BOYqENUc01poATqiVEkzcC8d/PB9HL0Eenpp1GZW+dzBWLHsb/L2N98HTnGNOue9jbsmfGaqNm81QdwcuHrVWQXJQhgemm+wBabi2AuMcHGYp06tIgtQK03YbVaRUGlUt3BifUfhjDTNECvnK1AFlNOopioGVa28adAKkxe+5O8YV/8AhlSzOY8bxxopIulnZRDair6SeW4Dawwn5jO99EKTtGirGmQyppAagPluVHfz+nSfbEqM1QxpkKslNX25fb9O5w3rcODUxp5lHaDP5m+FqZjwqnNbSIUEwo/7QJt+yZxrYyGmWo6KKFVB07DcSJtHYHp5T2xdVyjaWgxFi0SZI5rnc/XbY4COaikBMneL6Ru0k7N0MA7Dtj2nxBmggyuplJi4sD7Em5/ToLObRzIFEwZiIi/a52HT7+4QKTa4APNG57c2CMxmFIhmJB2jaNpJ6nfAVTOKz00SBJ6CYAIEADewN7T5YNgaI5mrYrsY/vjL8Q4miOVJmAGMe/TruD9Mbjj+UpU6Q0sC5BltXz2AECPLVvbubY+UZxwGcEe59Y6b2x26xWqHhzerXYAkiAGm5m/2FvPCxso2kPMGSN7gjp6Rt0OK8vWhWeSRImbxHY9vpirOcXDBtIg22vMmP364ldgwHZbOMbFiCNiCYPqOmLf4um/LUidtcDfzxkBmnLSLkb/vthhQziADxRAaYdQem/SGg7wcOvBOSrNDjnoNr8NioMFl2jrcWkbwfLB+ez9NgGJAt12a2/0P7OyhXqppdKyjoGsVcdLGRIuO/pjQZQjMUmpswFSCytAqAm0qErSbiTGveYicddC2n3EGazq1iAmhQLMRafb6nbBOUdiWhgVWBvAEd2MdN74tyvBqOsampqxPKUYqp/6kcz7U3P8A0nF+d+G6wdfGqIAG1Uxq0giIFouN59b45rdyCfBXRcC0iDJ7gnyjby6dt8afhHFaZohQwfQCWSqTeJhZVfl1QOsX7Yy7cFFBZM6WPzaw1/ITv7YYcOyK1aT1GcqiGNCxqcwIuREmTv27YhLplT5JqdPBPKVqtSEkMF+Zo/IsSR23vi/M6XpFy2jYKXI0ap77gm+9gYvimvxPQqImlUB0yoJkyJBJsLC5BP2vXUpFk8JEUgltcwSCbqRq5TEndbW7HDJ92TlhguYypyyh3pKmoqUqBlIm5Hykgz2OHPC8xVeShR6YiFZrx6wYEd5B2tvhBlXzFJnVW1Ag2Y9f9ymQRHa1thginSalUWyU6mkM4BMFWGohQb3k26EDaLUi7afYq1fDHtdEc6hpV23DGDMRBIkDaO2Mo6PkKjqwD6vkLLqle8QQG2B/sRjS8PSlmWbVqRul1g2FxaZsLW98UVKekmjmV8REMo0fl5HqOhGKQxldycJ7WanK8XTwycvTLAEIsMJaDcllFiDeNgfOcSqZ88oFGjl1D8gbUzM9yWCC5J32LRcwBi74e4cUpqWXw3ZQBTL6lpgSVgQJaDJN7yZJvgnK5FKYaaxq+IYbVlyZJEwszyx0HkSSZJ8/pSxRqbTbSBxlQyqlRtahtbOOXwws1NQIY6dJYgEN0A8iXlVFYvUWYFkI0HULl+Zh8wHXe9pg4T8QqLqSmp6atBDrqVZ/+FxPcdbjDfhObVafLSimV8SAZdbAEQIkdYUmO9xhNNN5kUgkKs/lT/MLKadR5QDWrFlH4rkDTv1jf0wfk6tFE0VaqOoUVKiSC3KERiApkmAEmNyNpjCv4p+Jf4eqENYZemfmD/zWKnSNNuVSIJPMYlbG+EfF69V2ek6DSlNkIVIB1kmzC5lghF7jpiktNJ2gLDs0fCOMoC4S1MCdCqx0oB0gH37WtfDOotKAwKnUobbYEAiRANwZ2wh+CMqQtOrorjWxXTUKqwXSxm/NpLRKzMrI1Aai6zfDvFbQtMKms6SrjWVAgsRHyCy7k/LYDakn05v25/Iqi3G7FfGSqK1RqoEjSCbQT6iQYGM8ePacq9QNq01YEMGmydQSOvtjz4udKNNaOp3LS0MoZWkXUmLQNovb653iHDa1PKURlUY6mNZgJmGsBHzRpVemEjV9ySTwar/z2np1gxy2XqJAPpN+thivgHGFeoaqLTHh85FRtKgSLBlB0k7CwBMbk3y3D+HDM0w1SnUo1EOktDAd9za97HzxZw/JVsvVqOwWoJ0Gk8hqlF4llZYDx+JGkDcjbF93buaFJtm/+La7CgwTw9DpqCDWXEkFd7X+u48sfN6nB67DWy6U1aZe2o3mBEn1iPPGu+JONMgqUqDtKsw0Ckx5wQBBgq9tQ2sbA74Gq5KvXTJ1XrNSWnS1VTEFmY3EHYwo3FpxyVrAk9Roz2cpeHk2LRqeqFAmbGB97nA3w7wetUpBVpiXJao7WCqJCjV31SY3jDmror5gUlJabqzAm4BPrIF7d8br4aoeHSKfwtIPQBkVK48OrEMGnnC9Om4I225JvDEW5o+fZ74doZZIQCrWPNDsdC+cfiFjAYwYPaMJafDmqNUqVl1EUyQZJUmyrBWQoEzoH+MaTPZLMZhq2aWklOqJenpJirTLlSFXppI2IBiO9kma4bXcE5YMqo4VqR5YJMAqDC6Se9wbG0HDpIMU1ywThtZGPhVK1MoQFutXyAMeFAM+Y6b4ZVPhL+EVcwcyhJIdNM2vKltMkHblIF5HTG44P8K08otSapqVHQoxIAUjUCdKkEx+H5je9umT47pp1SBTSKTjlLapUhWJFgFN2EFSVg4WGpGfyjV4B87wh6jVWpo24hTaNX4bx8hlSNxAtc4LyGc8EGi9VKtIRqorLfTSQqNMwwb1HTDzh/MzawxNFSTqYHmAEC3XcyNiPPGY4lwn+F5qctTe4JNw24U2vA295GKxjiycXctobUpUyAUAFOR4hLFjSk/jUaYX/fcbiZth5Wy0UaZ1BlcMjOGGk35ADAMRG3fGI4bkKtWvT/h2qmtDRoYC8M0MWtpIF9ViBfG341llQHndSaYF1APiMNwBy7ljPy29IlOKvPcMtNIV5JOWqtFtZpDVU0rKARqi7c1pINgYtthtwXhxzKa5K7dDF5kzsOh9z2uko11pnVTLq1SCyLcMNgSZkbyAoG8kXEaLK8RBWorjwyKWovE9BB7mNUiT/k9sCyjBqyri/DEXNfMrUVWWMiZE2N7WiTsb94Cz4lerVYkI601VNJAuSwXoNxMi+0HDCrmUfLIyuAVYKiMxLkyNJJkF3aA39O8CZxCvxNfHWm1JalVZPMByA2nzY2tGGUYtYJUryC8Oya06b1HeatMrI1ABbiNVpn03j3w3bOKYdo0sLahAPYgN0NyOuFlbO5pWqEikySujTTCsBqvOkjYTfUbwY3GKcxQaumkMwIabm95kegtgtuL9DpJYscZCvUzT1Hy7MqgIgdlI8U83WGICnUJgXcibnGm+CKxUENVmpBZ6RLnSDqXUGYnflOwImDuDgHglGuwK1UWlVNVUCgBQqqqxYGBAJsOw3BEvsjmxIAWXBMs2+n+4EiJ6Yzz0+mo8mpSUXVGfXPeOSUqahYEyDqmYAaCOkRfbuZwzy2XfSqCmKTkPLJpBCnci8CQBYdQLXOEma4BTya1cxLBUqL4aBuUK0A+h1MCA0To98HZbip0a2JnaYg7C5EGObeB9MJBbVTFdxmmxP8QeMf5bqTXoCFCsQxUgMArQJaCQIHzKR5YQ1Mz4qkgk1cvyvO7Up32kkQfUqe4xuPinKKqgksa7HXY2RRAgE9dXMOgOo+qyhw+nWdq4WtSqEksDph9UAtI5WBY69xzSIWWGA+m20c0raDuF5lnpUCrFtS+JqYzIs1w17yIg2E+mL8zmKgZSHKrpZXQf0kfNq+ZCPIg7W3itV0mlTRA/h+HIFgDMdPwqYP8AxivxYcCr8juiQBeNQBHeCSOvTDz5x/QsJPZRmM7xjVW0ZZab5rUFU1QSE1i5BiBAXUVkNEm8EYU/E2ec1dKtUq1GALqPlEnSIRRDMfmJOwKgCxJ0WTyFI1qlWhR8MBmQN4CrqY6hKuAJEyrTPzLfHua4LlwtWtmmKoG0mGiVWYWd9N5I9DMg46M48HKrpmVy3iNpnxWvaCNAI6SXAJHYAges40HA6mp08QXptqnljlBaZmAYF+4mJ6NszlVqKr0RTdCoakCDJBi5Vvm7yTfaBMi7LcKpKjOwFWr+E7HmVkYaR8tm6CANUbmWfNYGuL47CDJ5U1ueqg5mLKQ1jqlmiGMiTIPp2xfxDJqTNaoWpC2kkqJO0x5+Y+2LanEWqN+AACCFJhYveAem3Q7A4nmqpdWKBNVMMoYGbECSLE6mHY2mJ2wYOsMjmTthvw7mqCFVp0kVpJDKOZiNpLAsI79Y9zRwbiZJH8QPEZ69SmFZVGrSzKjFjsIXfqTMHqtXhhqtFZmVarIXUEROlWL2Bh9Y3Nhv0Awwy6UqoQhtdReakxbePxsqmG/quLWIw2zbJv7l0672NKuZpLVQ1GSi4UgU0loB0ggNYsC4LSQJ5bYCRqfiMqsS0hnLQSsmygx5EjeMCZfLoEREu47QbSSF1XlV1SAOwicMqeVFOk3isSIAJY6S0ddoBNz6nE9VOulfywNNkOKV5QqCgBBmfmgA995PrjAjhqpL0QtUAhl0gHaQLAx1vbuL2xp6lVCZY6REMYJ89gpMAdQepGFKnLOV1rTYMwVVQ6bSrBZiBrIIBB1avY4ppx2x4Fi2wb4crtVq1AeUOrI7cxCmVkkOzAQJMC1sHcEzpqo1CrBaCpKmNjB81cHrba2G2by9EClSRJR9QZ9TEy4ZRvJIgxJi0AC04xtSm7stelTKVX52PUuY1xH+4Fo6g9NjXTkmrXBz09x5xJHoFKdMsal2esXjSLhVU7i3MY7jtYjI15py5d7S5a5b5dIne06t5uARfDbjiJoDFENRqcOCZEadWgHtJknew6gYS86UiruCdYYjQQQCAWvJmYG0jYzgyilY8K2hy5xeaSR9RJgmZg9B0Fow3zz0mpZiDCgGnIBmEA27yEXz+uMvkco1ZnCzqKA2F7bGCdpECbQDe+HfB/EFAowZXqNp0mS6o0qQSdixBA2gARE4XbgDhR5SzgGijrDCnBpDRdGCxMxBMz3jAdVqABqVgZ1uRXDEMpaTHLAaOzXjridfIVGrEGLsSNEjTuRf8e15AjvgWrwdalbUxJ3QJuFkbAAG53tAPngaa2ixh6hI+LUWoKVQM4Vb1UGx76QL2i4iY2OCf/MEaHoglSOqkQb30iSARH0IMQML6PCFuKmhjcCGKtAm177gX9vQl8sW1c7LcQU1A2EETpus33N/TDufc56N4SPqeaOjM0QAL1JO8k2WSZ3AAHsMVZ4H+IqjUQQWAYRO09om8bY7HYzLj6fuWfzf+l9kV5OqcxlIqXl2pmCQSFYgbHe0/XCbgVDTXqZcEhKR0qRY/wCkrk2tJYk2AF4EDHY7Dy4JS+f6r7hnGxpbSthYbCYBAF4kwJ+p8offC/CqZoVGOokFlHMbAAEWFtzjsdiGgr5HauQl4Zk1arULSfDLMtzuACJjcTBjuBhVxjOOtRdLEbiQSDt3F+uOx2Hhx/ozyXSvqM84vhJS03MISSLkuJJMRJ5Vv5Yxeeqk1m1EsAJUHZSTJj1OOx2M8H1P6/caWLaGHCuWmKgMu9ixvvYxgbj2bdKVUqxBCqJ9Qs47HY0xScl7fuTj8wt+HTI1HmNQc2q8/X1OHVXMty+RIA9Bb6Y7HYM3UcDT5JccbTRL7tpMEk2mBsCB9QYx80r5pl0upIYGRGOx2NHgto5Ruvh3iNSvSDVGkjkkQLaQ14680T6db4I4hWLMUNxaOsT62+uOx2IP/lorFdSCszwmmyFTqF1iDBEKrAjz1GcZNuIVHd8tq00xoC6QJXlD2JB3Yk9rnHmOxpmqWARWTVZ+nphgSI6dJ5BPrAj3OJZPJU0PiBBqHIOwDSWMD8TRBO8EjrjsdjPH5qJSxPBiRxWoyOxifEPe8gMTv/UZth9leLuKFJWVHWuRrV1kCWCnTeVt22+uOx2NCLIPo0wf5Y5FLLq0WLQQBLb7AD0GLuNg0xRVGZddU0ywN9KgwPsMdjsZNz3R9/wzOm3yJqHD1lK5LM5qKl2sAWW4AgTecefFlIU6xVZCBPkBhduumJ98djsa6waFgFyXFNMfyqRg/iUt5fiJj2jFfGeRwE5QUU8pI3G1rR98djsTXLKtukf/2Q=="/>
          <p:cNvSpPr>
            <a:spLocks noChangeAspect="1" noChangeArrowheads="1"/>
          </p:cNvSpPr>
          <p:nvPr/>
        </p:nvSpPr>
        <p:spPr bwMode="auto">
          <a:xfrm>
            <a:off x="155575" y="-2803525"/>
            <a:ext cx="6581775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all the Excitement?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Screen Shot 2012-11-08 at 6.15.1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8"/>
          <a:stretch/>
        </p:blipFill>
        <p:spPr>
          <a:xfrm>
            <a:off x="756502" y="1247254"/>
            <a:ext cx="5129784" cy="53821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59" y="2557500"/>
            <a:ext cx="1751959" cy="264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Election 2012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500889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…that </a:t>
            </a:r>
            <a:r>
              <a:rPr lang="en-US" dirty="0"/>
              <a:t>was just one of several ways that Mr. Obama’s campaign operations</a:t>
            </a:r>
            <a:r>
              <a:rPr lang="en-US" dirty="0" smtClean="0"/>
              <a:t>, some unnoticed by Mr. Romney’s aides in Boston, </a:t>
            </a:r>
            <a:r>
              <a:rPr lang="en-US" dirty="0">
                <a:solidFill>
                  <a:srgbClr val="FF0000"/>
                </a:solidFill>
              </a:rPr>
              <a:t>helped save the president’s candidacy</a:t>
            </a:r>
            <a:r>
              <a:rPr lang="en-US" dirty="0"/>
              <a:t>. In Chicago, the campaign recruited a team of behavioral scientists to build an </a:t>
            </a:r>
            <a:r>
              <a:rPr lang="en-US" dirty="0">
                <a:solidFill>
                  <a:srgbClr val="FF0000"/>
                </a:solidFill>
              </a:rPr>
              <a:t>extraordinarily sophisticated </a:t>
            </a:r>
            <a:r>
              <a:rPr lang="en-US" dirty="0" smtClean="0">
                <a:solidFill>
                  <a:srgbClr val="FF0000"/>
                </a:solidFill>
              </a:rPr>
              <a:t>database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…that </a:t>
            </a:r>
            <a:r>
              <a:rPr lang="en-US" dirty="0"/>
              <a:t>allowed the Obama campaign not only to alter the very nature of the electorate, making it younger and less white, but also to create a portrait of shifting voter allegiances. </a:t>
            </a:r>
            <a:r>
              <a:rPr lang="en-US" dirty="0">
                <a:solidFill>
                  <a:srgbClr val="FF0000"/>
                </a:solidFill>
              </a:rPr>
              <a:t>The power of this operation stunned Mr. Romney’s aides on election night</a:t>
            </a:r>
            <a:r>
              <a:rPr lang="en-US" dirty="0"/>
              <a:t>, as they saw voters they never even knew existed turn out in places like Osceola County, Fla. </a:t>
            </a:r>
          </a:p>
          <a:p>
            <a:endParaRPr lang="en-US" dirty="0" smtClean="0"/>
          </a:p>
          <a:p>
            <a:pPr marL="1828800" lvl="4" indent="0">
              <a:buNone/>
            </a:pPr>
            <a:r>
              <a:rPr lang="en-US" dirty="0" smtClean="0"/>
              <a:t>New York </a:t>
            </a:r>
            <a:r>
              <a:rPr lang="en-US" dirty="0" err="1" smtClean="0"/>
              <a:t>TImes</a:t>
            </a:r>
            <a:r>
              <a:rPr lang="en-US" dirty="0" smtClean="0"/>
              <a:t>, Wed Nov 7,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B168B-89B1-DC47-90F1-28CE2F9126F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3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8188657" cy="548640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A history of the (Business) Internet: 1997</a:t>
            </a:r>
          </a:p>
        </p:txBody>
      </p:sp>
    </p:spTree>
    <p:extLst>
      <p:ext uri="{BB962C8B-B14F-4D97-AF65-F5344CB8AC3E}">
        <p14:creationId xmlns:p14="http://schemas.microsoft.com/office/powerpoint/2010/main" val="239340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 err="1" smtClean="0"/>
              <a:t>Pagerank</a:t>
            </a:r>
            <a:r>
              <a:rPr lang="en-US" sz="2800" dirty="0" smtClean="0"/>
              <a:t>: The web as a behavioral dataset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077200" cy="4602163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en-US" sz="1800" dirty="0" smtClean="0"/>
          </a:p>
          <a:p>
            <a:pPr lvl="1" eaLnBrk="1" hangingPunct="1">
              <a:buFontTx/>
              <a:buNone/>
            </a:pPr>
            <a:endParaRPr lang="en-US" sz="1800" dirty="0" smtClean="0"/>
          </a:p>
          <a:p>
            <a:pPr eaLnBrk="1" hangingPunct="1">
              <a:buFontTx/>
              <a:buNone/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00200"/>
            <a:ext cx="4876800" cy="39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3437</TotalTime>
  <Words>2171</Words>
  <Application>Microsoft Macintosh PowerPoint</Application>
  <PresentationFormat>On-screen Show (4:3)</PresentationFormat>
  <Paragraphs>461</Paragraphs>
  <Slides>54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Introduction to Data Science Lecture 1</vt:lpstr>
      <vt:lpstr>Outline</vt:lpstr>
      <vt:lpstr>Data Analysis Has Been Around for a While</vt:lpstr>
      <vt:lpstr>Data makes everything clearer</vt:lpstr>
      <vt:lpstr>Data Science: Why all the Excitement?</vt:lpstr>
      <vt:lpstr>Why the all the Excitement?</vt:lpstr>
      <vt:lpstr>Data and Election 2012 (cont.)</vt:lpstr>
      <vt:lpstr>A history of the (Business) Internet: 1997</vt:lpstr>
      <vt:lpstr>Pagerank: The web as a behavioral dataset</vt:lpstr>
      <vt:lpstr>DB size = 50 billion sites</vt:lpstr>
      <vt:lpstr>The Million-Server Data Center</vt:lpstr>
      <vt:lpstr>1998 – sponsored search</vt:lpstr>
      <vt:lpstr>Sponsored search</vt:lpstr>
      <vt:lpstr>Sponsored search</vt:lpstr>
      <vt:lpstr>Sponsored search</vt:lpstr>
      <vt:lpstr>Data Makes Everything Clearer?</vt:lpstr>
      <vt:lpstr>Data Makes Everything Clearer</vt:lpstr>
      <vt:lpstr>Data Makes Everything Clearer</vt:lpstr>
      <vt:lpstr>“Big Data” Sources</vt:lpstr>
      <vt:lpstr>Graph Data</vt:lpstr>
      <vt:lpstr>What can you do with the data?</vt:lpstr>
      <vt:lpstr>The Million-Server Data Center</vt:lpstr>
      <vt:lpstr>“Big Data” is so 2012</vt:lpstr>
      <vt:lpstr>Data SciENCE – What IS IT?</vt:lpstr>
      <vt:lpstr>“Data Science” an Emerging Field</vt:lpstr>
      <vt:lpstr>PowerPoint Presentation</vt:lpstr>
      <vt:lpstr>Data Science – One Definition</vt:lpstr>
      <vt:lpstr>Contrast: Databases</vt:lpstr>
      <vt:lpstr>Contrast: Databases</vt:lpstr>
      <vt:lpstr>Contrast: Scientific Computing</vt:lpstr>
      <vt:lpstr>Contrast: Computational Science</vt:lpstr>
      <vt:lpstr>Contrast: Machine Learning</vt:lpstr>
      <vt:lpstr>5-min break</vt:lpstr>
      <vt:lpstr>PowerPoint Presentation</vt:lpstr>
      <vt:lpstr>Analyzing the Analysts</vt:lpstr>
      <vt:lpstr>SOME Data SciENCE at Berkeley</vt:lpstr>
      <vt:lpstr>Moore/Sloan Data Science Initiative</vt:lpstr>
      <vt:lpstr>BIDS Space</vt:lpstr>
      <vt:lpstr>AMPLab</vt:lpstr>
      <vt:lpstr>Other Berkeley Projects (used in the course)</vt:lpstr>
      <vt:lpstr>Doing Data SciENCE</vt:lpstr>
      <vt:lpstr>Ben Fry’s Model </vt:lpstr>
      <vt:lpstr>Jeff Hammerbacher’s Model</vt:lpstr>
      <vt:lpstr>From the Trenches</vt:lpstr>
      <vt:lpstr>Data Scientist’s Practice</vt:lpstr>
      <vt:lpstr>What’s Hard about Data Science</vt:lpstr>
      <vt:lpstr>About the Course</vt:lpstr>
      <vt:lpstr>Projects</vt:lpstr>
      <vt:lpstr>About the Course</vt:lpstr>
      <vt:lpstr>Course Site, Readings</vt:lpstr>
      <vt:lpstr>If time permits…</vt:lpstr>
      <vt:lpstr>Analysis</vt:lpstr>
      <vt:lpstr>Predictions</vt:lpstr>
      <vt:lpstr>Readings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Franklin</dc:creator>
  <cp:lastModifiedBy>John Canny</cp:lastModifiedBy>
  <cp:revision>112</cp:revision>
  <dcterms:created xsi:type="dcterms:W3CDTF">2014-01-27T17:03:34Z</dcterms:created>
  <dcterms:modified xsi:type="dcterms:W3CDTF">2014-09-04T02:17:13Z</dcterms:modified>
</cp:coreProperties>
</file>